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78" r:id="rId2"/>
    <p:sldId id="279" r:id="rId3"/>
    <p:sldId id="280" r:id="rId4"/>
    <p:sldId id="284" r:id="rId5"/>
    <p:sldId id="281" r:id="rId6"/>
    <p:sldId id="282" r:id="rId7"/>
    <p:sldId id="283" r:id="rId8"/>
    <p:sldId id="276" r:id="rId9"/>
    <p:sldId id="323" r:id="rId10"/>
    <p:sldId id="324" r:id="rId11"/>
    <p:sldId id="321" r:id="rId12"/>
    <p:sldId id="322" r:id="rId13"/>
    <p:sldId id="263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58" r:id="rId26"/>
    <p:sldId id="301" r:id="rId27"/>
    <p:sldId id="286" r:id="rId28"/>
    <p:sldId id="338" r:id="rId29"/>
    <p:sldId id="339" r:id="rId30"/>
    <p:sldId id="340" r:id="rId31"/>
    <p:sldId id="341" r:id="rId32"/>
    <p:sldId id="287" r:id="rId33"/>
    <p:sldId id="337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288" r:id="rId43"/>
    <p:sldId id="350" r:id="rId44"/>
    <p:sldId id="351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300" r:id="rId56"/>
    <p:sldId id="315" r:id="rId57"/>
    <p:sldId id="353" r:id="rId58"/>
    <p:sldId id="354" r:id="rId59"/>
    <p:sldId id="355" r:id="rId60"/>
    <p:sldId id="356" r:id="rId61"/>
    <p:sldId id="352" r:id="rId62"/>
    <p:sldId id="299" r:id="rId63"/>
    <p:sldId id="320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0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92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CED1E8-EAF4-4809-9206-A3C0FCC39D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F73A6E-F713-482F-B3A9-312221E790EB}">
      <dgm:prSet/>
      <dgm:spPr>
        <a:solidFill>
          <a:srgbClr val="0070C0"/>
        </a:solidFill>
      </dgm:spPr>
      <dgm:t>
        <a:bodyPr/>
        <a:lstStyle/>
        <a:p>
          <a:pPr algn="ctr" rtl="0"/>
          <a:r>
            <a:rPr lang="en-US" dirty="0"/>
            <a:t>The amount of data is only growing… </a:t>
          </a:r>
          <a:br>
            <a:rPr lang="en-US" dirty="0"/>
          </a:br>
          <a:r>
            <a:rPr lang="en-US" dirty="0"/>
            <a:t>1.2 </a:t>
          </a:r>
          <a:r>
            <a:rPr lang="en-US" dirty="0" err="1"/>
            <a:t>Zettabytes</a:t>
          </a:r>
          <a:r>
            <a:rPr lang="en-US" dirty="0"/>
            <a:t> (1ZB = 10</a:t>
          </a:r>
          <a:r>
            <a:rPr lang="en-US" baseline="30000" dirty="0"/>
            <a:t>21 </a:t>
          </a:r>
          <a:r>
            <a:rPr lang="en-US" baseline="0" dirty="0"/>
            <a:t>B</a:t>
          </a:r>
          <a:r>
            <a:rPr lang="en-US" dirty="0"/>
            <a:t> or 1 Billion TB) in 2010</a:t>
          </a:r>
        </a:p>
      </dgm:t>
    </dgm:pt>
    <dgm:pt modelId="{7D61B962-28E8-4969-BF9D-4496FFDD4E5B}" type="parTrans" cxnId="{2B1EA30A-AC6C-4443-A2D0-968A133BE0D8}">
      <dgm:prSet/>
      <dgm:spPr/>
      <dgm:t>
        <a:bodyPr/>
        <a:lstStyle/>
        <a:p>
          <a:endParaRPr lang="en-US"/>
        </a:p>
      </dgm:t>
    </dgm:pt>
    <dgm:pt modelId="{3BB8F613-833A-485B-8E8F-4B444B496195}" type="sibTrans" cxnId="{2B1EA30A-AC6C-4443-A2D0-968A133BE0D8}">
      <dgm:prSet/>
      <dgm:spPr/>
      <dgm:t>
        <a:bodyPr/>
        <a:lstStyle/>
        <a:p>
          <a:endParaRPr lang="en-US"/>
        </a:p>
      </dgm:t>
    </dgm:pt>
    <dgm:pt modelId="{2D533318-7BEC-4BCE-81E1-89B23A3C046A}" type="pres">
      <dgm:prSet presAssocID="{6CCED1E8-EAF4-4809-9206-A3C0FCC39D29}" presName="linear" presStyleCnt="0">
        <dgm:presLayoutVars>
          <dgm:animLvl val="lvl"/>
          <dgm:resizeHandles val="exact"/>
        </dgm:presLayoutVars>
      </dgm:prSet>
      <dgm:spPr/>
    </dgm:pt>
    <dgm:pt modelId="{CCBA58E4-3D5D-4346-B85A-403327BADCB3}" type="pres">
      <dgm:prSet presAssocID="{FCF73A6E-F713-482F-B3A9-312221E790E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B1EA30A-AC6C-4443-A2D0-968A133BE0D8}" srcId="{6CCED1E8-EAF4-4809-9206-A3C0FCC39D29}" destId="{FCF73A6E-F713-482F-B3A9-312221E790EB}" srcOrd="0" destOrd="0" parTransId="{7D61B962-28E8-4969-BF9D-4496FFDD4E5B}" sibTransId="{3BB8F613-833A-485B-8E8F-4B444B496195}"/>
    <dgm:cxn modelId="{C377B78D-9872-4803-A5A3-82CF4B56C146}" type="presOf" srcId="{FCF73A6E-F713-482F-B3A9-312221E790EB}" destId="{CCBA58E4-3D5D-4346-B85A-403327BADCB3}" srcOrd="0" destOrd="0" presId="urn:microsoft.com/office/officeart/2005/8/layout/vList2"/>
    <dgm:cxn modelId="{71C565F1-D119-429F-9EFB-013BE17E6500}" type="presOf" srcId="{6CCED1E8-EAF4-4809-9206-A3C0FCC39D29}" destId="{2D533318-7BEC-4BCE-81E1-89B23A3C046A}" srcOrd="0" destOrd="0" presId="urn:microsoft.com/office/officeart/2005/8/layout/vList2"/>
    <dgm:cxn modelId="{2286E058-21A2-4331-8D00-617F25C9B5D1}" type="presParOf" srcId="{2D533318-7BEC-4BCE-81E1-89B23A3C046A}" destId="{CCBA58E4-3D5D-4346-B85A-403327BADC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C31DF-9B7C-4FB7-91CA-4A7F6B2233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20787-F5FE-46E4-896A-D3F5BE9199CE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Store</a:t>
          </a:r>
        </a:p>
      </dgm:t>
    </dgm:pt>
    <dgm:pt modelId="{F92CDBA9-D0AE-462D-9AE9-5191BC7F7CF4}" type="parTrans" cxnId="{DA90BC47-5C3B-49EA-99B7-3EC4DA70644E}">
      <dgm:prSet/>
      <dgm:spPr/>
      <dgm:t>
        <a:bodyPr/>
        <a:lstStyle/>
        <a:p>
          <a:endParaRPr lang="en-US"/>
        </a:p>
      </dgm:t>
    </dgm:pt>
    <dgm:pt modelId="{41AE161C-4B9E-4CEA-9FB7-B049A9ECF008}" type="sibTrans" cxnId="{DA90BC47-5C3B-49EA-99B7-3EC4DA70644E}">
      <dgm:prSet/>
      <dgm:spPr/>
      <dgm:t>
        <a:bodyPr/>
        <a:lstStyle/>
        <a:p>
          <a:endParaRPr lang="en-US"/>
        </a:p>
      </dgm:t>
    </dgm:pt>
    <dgm:pt modelId="{98B059FF-78D4-40AE-8EB6-D93A37FBE66F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Query</a:t>
          </a:r>
        </a:p>
      </dgm:t>
    </dgm:pt>
    <dgm:pt modelId="{65E80DFA-5E34-43A4-98AA-E2461001CA2B}" type="parTrans" cxnId="{60A1C455-27F6-4103-8092-0F4C23B80585}">
      <dgm:prSet/>
      <dgm:spPr/>
      <dgm:t>
        <a:bodyPr/>
        <a:lstStyle/>
        <a:p>
          <a:endParaRPr lang="en-US"/>
        </a:p>
      </dgm:t>
    </dgm:pt>
    <dgm:pt modelId="{E8EE8F53-026C-437E-B4DB-CCF3CB765737}" type="sibTrans" cxnId="{60A1C455-27F6-4103-8092-0F4C23B80585}">
      <dgm:prSet/>
      <dgm:spPr/>
      <dgm:t>
        <a:bodyPr/>
        <a:lstStyle/>
        <a:p>
          <a:endParaRPr lang="en-US"/>
        </a:p>
      </dgm:t>
    </dgm:pt>
    <dgm:pt modelId="{95DC62A0-406E-4293-9B2C-E376AA2C42FB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Encrypt</a:t>
          </a:r>
        </a:p>
      </dgm:t>
    </dgm:pt>
    <dgm:pt modelId="{E324E473-ACE4-4C77-997F-656E2A8803CF}" type="parTrans" cxnId="{F102ED94-5375-45F5-AF75-838992207EEE}">
      <dgm:prSet/>
      <dgm:spPr/>
      <dgm:t>
        <a:bodyPr/>
        <a:lstStyle/>
        <a:p>
          <a:endParaRPr lang="en-US"/>
        </a:p>
      </dgm:t>
    </dgm:pt>
    <dgm:pt modelId="{E20CC066-C72D-4310-B5A1-79D2D72CFEF3}" type="sibTrans" cxnId="{F102ED94-5375-45F5-AF75-838992207EEE}">
      <dgm:prSet/>
      <dgm:spPr/>
      <dgm:t>
        <a:bodyPr/>
        <a:lstStyle/>
        <a:p>
          <a:endParaRPr lang="en-US"/>
        </a:p>
      </dgm:t>
    </dgm:pt>
    <dgm:pt modelId="{B21CFE31-D8F7-4D12-AAA3-3C5F703EA79B}" type="pres">
      <dgm:prSet presAssocID="{DA8C31DF-9B7C-4FB7-91CA-4A7F6B223314}" presName="linearFlow" presStyleCnt="0">
        <dgm:presLayoutVars>
          <dgm:dir/>
          <dgm:resizeHandles val="exact"/>
        </dgm:presLayoutVars>
      </dgm:prSet>
      <dgm:spPr/>
    </dgm:pt>
    <dgm:pt modelId="{C07156DB-1ABC-4CB3-BD2E-E33E6DF81E2D}" type="pres">
      <dgm:prSet presAssocID="{74620787-F5FE-46E4-896A-D3F5BE9199CE}" presName="composite" presStyleCnt="0"/>
      <dgm:spPr/>
    </dgm:pt>
    <dgm:pt modelId="{360F4B46-8BC3-4852-B999-B257AF29EEA0}" type="pres">
      <dgm:prSet presAssocID="{74620787-F5FE-46E4-896A-D3F5BE9199CE}" presName="imgShp" presStyleLbl="fgImgPlace1" presStyleIdx="0" presStyleCnt="3"/>
      <dgm:spPr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AEACB77-A191-40AC-858D-0237DC33A7E0}" type="pres">
      <dgm:prSet presAssocID="{74620787-F5FE-46E4-896A-D3F5BE9199CE}" presName="txShp" presStyleLbl="node1" presStyleIdx="0" presStyleCnt="3">
        <dgm:presLayoutVars>
          <dgm:bulletEnabled val="1"/>
        </dgm:presLayoutVars>
      </dgm:prSet>
      <dgm:spPr/>
    </dgm:pt>
    <dgm:pt modelId="{32EDA148-B653-4B33-8DD1-465CCD4181A7}" type="pres">
      <dgm:prSet presAssocID="{41AE161C-4B9E-4CEA-9FB7-B049A9ECF008}" presName="spacing" presStyleCnt="0"/>
      <dgm:spPr/>
    </dgm:pt>
    <dgm:pt modelId="{E614F284-FFBB-4586-9BCB-767A0629E818}" type="pres">
      <dgm:prSet presAssocID="{98B059FF-78D4-40AE-8EB6-D93A37FBE66F}" presName="composite" presStyleCnt="0"/>
      <dgm:spPr/>
    </dgm:pt>
    <dgm:pt modelId="{4C2BF752-AA66-4501-9363-866A70076538}" type="pres">
      <dgm:prSet presAssocID="{98B059FF-78D4-40AE-8EB6-D93A37FBE66F}" presName="imgShp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FC88975-AB56-4343-9DBA-9309470FFF5F}" type="pres">
      <dgm:prSet presAssocID="{98B059FF-78D4-40AE-8EB6-D93A37FBE66F}" presName="txShp" presStyleLbl="node1" presStyleIdx="1" presStyleCnt="3">
        <dgm:presLayoutVars>
          <dgm:bulletEnabled val="1"/>
        </dgm:presLayoutVars>
      </dgm:prSet>
      <dgm:spPr/>
    </dgm:pt>
    <dgm:pt modelId="{D64740C3-055E-4278-8559-48A682840F87}" type="pres">
      <dgm:prSet presAssocID="{E8EE8F53-026C-437E-B4DB-CCF3CB765737}" presName="spacing" presStyleCnt="0"/>
      <dgm:spPr/>
    </dgm:pt>
    <dgm:pt modelId="{8C89F15C-91D9-4724-B561-72385C0E8089}" type="pres">
      <dgm:prSet presAssocID="{95DC62A0-406E-4293-9B2C-E376AA2C42FB}" presName="composite" presStyleCnt="0"/>
      <dgm:spPr/>
    </dgm:pt>
    <dgm:pt modelId="{2D9E9194-939E-4089-A035-01957BD49E3F}" type="pres">
      <dgm:prSet presAssocID="{95DC62A0-406E-4293-9B2C-E376AA2C42FB}" presName="imgShp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0272788-7026-42D2-B125-EA1396E6B6D1}" type="pres">
      <dgm:prSet presAssocID="{95DC62A0-406E-4293-9B2C-E376AA2C42FB}" presName="txShp" presStyleLbl="node1" presStyleIdx="2" presStyleCnt="3">
        <dgm:presLayoutVars>
          <dgm:bulletEnabled val="1"/>
        </dgm:presLayoutVars>
      </dgm:prSet>
      <dgm:spPr/>
    </dgm:pt>
  </dgm:ptLst>
  <dgm:cxnLst>
    <dgm:cxn modelId="{66766C22-E7A0-4C46-9FCE-C88186EACE21}" type="presOf" srcId="{95DC62A0-406E-4293-9B2C-E376AA2C42FB}" destId="{80272788-7026-42D2-B125-EA1396E6B6D1}" srcOrd="0" destOrd="0" presId="urn:microsoft.com/office/officeart/2005/8/layout/vList3"/>
    <dgm:cxn modelId="{DA90BC47-5C3B-49EA-99B7-3EC4DA70644E}" srcId="{DA8C31DF-9B7C-4FB7-91CA-4A7F6B223314}" destId="{74620787-F5FE-46E4-896A-D3F5BE9199CE}" srcOrd="0" destOrd="0" parTransId="{F92CDBA9-D0AE-462D-9AE9-5191BC7F7CF4}" sibTransId="{41AE161C-4B9E-4CEA-9FB7-B049A9ECF008}"/>
    <dgm:cxn modelId="{60A1C455-27F6-4103-8092-0F4C23B80585}" srcId="{DA8C31DF-9B7C-4FB7-91CA-4A7F6B223314}" destId="{98B059FF-78D4-40AE-8EB6-D93A37FBE66F}" srcOrd="1" destOrd="0" parTransId="{65E80DFA-5E34-43A4-98AA-E2461001CA2B}" sibTransId="{E8EE8F53-026C-437E-B4DB-CCF3CB765737}"/>
    <dgm:cxn modelId="{ED9CDB7A-D648-495C-A87D-CCD24BB9BC22}" type="presOf" srcId="{98B059FF-78D4-40AE-8EB6-D93A37FBE66F}" destId="{8FC88975-AB56-4343-9DBA-9309470FFF5F}" srcOrd="0" destOrd="0" presId="urn:microsoft.com/office/officeart/2005/8/layout/vList3"/>
    <dgm:cxn modelId="{96C9D888-A2D5-423F-9BB4-22231ABF9DC9}" type="presOf" srcId="{DA8C31DF-9B7C-4FB7-91CA-4A7F6B223314}" destId="{B21CFE31-D8F7-4D12-AAA3-3C5F703EA79B}" srcOrd="0" destOrd="0" presId="urn:microsoft.com/office/officeart/2005/8/layout/vList3"/>
    <dgm:cxn modelId="{F102ED94-5375-45F5-AF75-838992207EEE}" srcId="{DA8C31DF-9B7C-4FB7-91CA-4A7F6B223314}" destId="{95DC62A0-406E-4293-9B2C-E376AA2C42FB}" srcOrd="2" destOrd="0" parTransId="{E324E473-ACE4-4C77-997F-656E2A8803CF}" sibTransId="{E20CC066-C72D-4310-B5A1-79D2D72CFEF3}"/>
    <dgm:cxn modelId="{502905C4-7A36-4C0F-B202-C6C345838BA0}" type="presOf" srcId="{74620787-F5FE-46E4-896A-D3F5BE9199CE}" destId="{BAEACB77-A191-40AC-858D-0237DC33A7E0}" srcOrd="0" destOrd="0" presId="urn:microsoft.com/office/officeart/2005/8/layout/vList3"/>
    <dgm:cxn modelId="{7AE51228-A211-47CC-9D88-8BEBFC634019}" type="presParOf" srcId="{B21CFE31-D8F7-4D12-AAA3-3C5F703EA79B}" destId="{C07156DB-1ABC-4CB3-BD2E-E33E6DF81E2D}" srcOrd="0" destOrd="0" presId="urn:microsoft.com/office/officeart/2005/8/layout/vList3"/>
    <dgm:cxn modelId="{1464C25F-CB7D-4136-A273-771D8EA1E1AE}" type="presParOf" srcId="{C07156DB-1ABC-4CB3-BD2E-E33E6DF81E2D}" destId="{360F4B46-8BC3-4852-B999-B257AF29EEA0}" srcOrd="0" destOrd="0" presId="urn:microsoft.com/office/officeart/2005/8/layout/vList3"/>
    <dgm:cxn modelId="{EFED3D48-7A96-4DA5-AE6E-6A4D81277E76}" type="presParOf" srcId="{C07156DB-1ABC-4CB3-BD2E-E33E6DF81E2D}" destId="{BAEACB77-A191-40AC-858D-0237DC33A7E0}" srcOrd="1" destOrd="0" presId="urn:microsoft.com/office/officeart/2005/8/layout/vList3"/>
    <dgm:cxn modelId="{4A368D7A-F381-421E-8C81-6BDBA30532CD}" type="presParOf" srcId="{B21CFE31-D8F7-4D12-AAA3-3C5F703EA79B}" destId="{32EDA148-B653-4B33-8DD1-465CCD4181A7}" srcOrd="1" destOrd="0" presId="urn:microsoft.com/office/officeart/2005/8/layout/vList3"/>
    <dgm:cxn modelId="{01C37C01-6AB8-49CD-AB8E-9F4DBAA3B683}" type="presParOf" srcId="{B21CFE31-D8F7-4D12-AAA3-3C5F703EA79B}" destId="{E614F284-FFBB-4586-9BCB-767A0629E818}" srcOrd="2" destOrd="0" presId="urn:microsoft.com/office/officeart/2005/8/layout/vList3"/>
    <dgm:cxn modelId="{B1F76E1C-1235-457C-A961-D939CD2DE047}" type="presParOf" srcId="{E614F284-FFBB-4586-9BCB-767A0629E818}" destId="{4C2BF752-AA66-4501-9363-866A70076538}" srcOrd="0" destOrd="0" presId="urn:microsoft.com/office/officeart/2005/8/layout/vList3"/>
    <dgm:cxn modelId="{D1E00A82-E7D1-4E3A-AC15-2DC46B36EA04}" type="presParOf" srcId="{E614F284-FFBB-4586-9BCB-767A0629E818}" destId="{8FC88975-AB56-4343-9DBA-9309470FFF5F}" srcOrd="1" destOrd="0" presId="urn:microsoft.com/office/officeart/2005/8/layout/vList3"/>
    <dgm:cxn modelId="{0B033C7E-EE8C-4FF6-B238-6BD41F9C5126}" type="presParOf" srcId="{B21CFE31-D8F7-4D12-AAA3-3C5F703EA79B}" destId="{D64740C3-055E-4278-8559-48A682840F87}" srcOrd="3" destOrd="0" presId="urn:microsoft.com/office/officeart/2005/8/layout/vList3"/>
    <dgm:cxn modelId="{C6999DA9-A058-48F0-A90E-BE3B9467F1AA}" type="presParOf" srcId="{B21CFE31-D8F7-4D12-AAA3-3C5F703EA79B}" destId="{8C89F15C-91D9-4724-B561-72385C0E8089}" srcOrd="4" destOrd="0" presId="urn:microsoft.com/office/officeart/2005/8/layout/vList3"/>
    <dgm:cxn modelId="{B75AE195-DAE6-4172-9C3D-4821D69D46B9}" type="presParOf" srcId="{8C89F15C-91D9-4724-B561-72385C0E8089}" destId="{2D9E9194-939E-4089-A035-01957BD49E3F}" srcOrd="0" destOrd="0" presId="urn:microsoft.com/office/officeart/2005/8/layout/vList3"/>
    <dgm:cxn modelId="{E6EA1B8B-6F0F-47FE-8EB6-D5BC34AC6518}" type="presParOf" srcId="{8C89F15C-91D9-4724-B561-72385C0E8089}" destId="{80272788-7026-42D2-B125-EA1396E6B6D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8C31DF-9B7C-4FB7-91CA-4A7F6B2233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0D098-AF37-47C1-ADE8-597E2B20FD25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…. and more!	</a:t>
          </a:r>
        </a:p>
      </dgm:t>
    </dgm:pt>
    <dgm:pt modelId="{2BC08DEB-B7C7-45F5-A72B-7C5BD4E9F47A}" type="sibTrans" cxnId="{08BEE381-E6A6-4BF7-9400-D69A956D8213}">
      <dgm:prSet/>
      <dgm:spPr/>
      <dgm:t>
        <a:bodyPr/>
        <a:lstStyle/>
        <a:p>
          <a:endParaRPr lang="en-US"/>
        </a:p>
      </dgm:t>
    </dgm:pt>
    <dgm:pt modelId="{594B97CE-8072-412B-855B-5C3DE7E04761}" type="parTrans" cxnId="{08BEE381-E6A6-4BF7-9400-D69A956D8213}">
      <dgm:prSet/>
      <dgm:spPr/>
      <dgm:t>
        <a:bodyPr/>
        <a:lstStyle/>
        <a:p>
          <a:endParaRPr lang="en-US"/>
        </a:p>
      </dgm:t>
    </dgm:pt>
    <dgm:pt modelId="{787AE000-7788-4365-B1AE-53FA6DD32A5A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Mine</a:t>
          </a:r>
        </a:p>
      </dgm:t>
    </dgm:pt>
    <dgm:pt modelId="{E74436FB-4515-4350-B9D9-3E92797F57A6}" type="sibTrans" cxnId="{E7433B56-265A-4802-B406-BE1ABC076B10}">
      <dgm:prSet/>
      <dgm:spPr/>
      <dgm:t>
        <a:bodyPr/>
        <a:lstStyle/>
        <a:p>
          <a:endParaRPr lang="en-US"/>
        </a:p>
      </dgm:t>
    </dgm:pt>
    <dgm:pt modelId="{0058AB9E-065B-476F-9768-1EEAB329024D}" type="parTrans" cxnId="{E7433B56-265A-4802-B406-BE1ABC076B10}">
      <dgm:prSet/>
      <dgm:spPr/>
      <dgm:t>
        <a:bodyPr/>
        <a:lstStyle/>
        <a:p>
          <a:endParaRPr lang="en-US"/>
        </a:p>
      </dgm:t>
    </dgm:pt>
    <dgm:pt modelId="{71954C0D-E70B-4EB7-8AB2-7A03F69DCA9F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Share</a:t>
          </a:r>
        </a:p>
      </dgm:t>
    </dgm:pt>
    <dgm:pt modelId="{D700531A-CA05-4EFE-AB31-3ADC0440A914}" type="sibTrans" cxnId="{F9A987BD-4EC6-408F-8E1F-7B55F8377AD8}">
      <dgm:prSet/>
      <dgm:spPr/>
      <dgm:t>
        <a:bodyPr/>
        <a:lstStyle/>
        <a:p>
          <a:endParaRPr lang="en-US"/>
        </a:p>
      </dgm:t>
    </dgm:pt>
    <dgm:pt modelId="{98C2FCCB-83E1-4D89-BB30-B3D34647F72A}" type="parTrans" cxnId="{F9A987BD-4EC6-408F-8E1F-7B55F8377AD8}">
      <dgm:prSet/>
      <dgm:spPr/>
      <dgm:t>
        <a:bodyPr/>
        <a:lstStyle/>
        <a:p>
          <a:endParaRPr lang="en-US"/>
        </a:p>
      </dgm:t>
    </dgm:pt>
    <dgm:pt modelId="{B21CFE31-D8F7-4D12-AAA3-3C5F703EA79B}" type="pres">
      <dgm:prSet presAssocID="{DA8C31DF-9B7C-4FB7-91CA-4A7F6B223314}" presName="linearFlow" presStyleCnt="0">
        <dgm:presLayoutVars>
          <dgm:dir/>
          <dgm:resizeHandles val="exact"/>
        </dgm:presLayoutVars>
      </dgm:prSet>
      <dgm:spPr/>
    </dgm:pt>
    <dgm:pt modelId="{FD0BA1E5-E61D-45EA-8F84-AFA2D22BD115}" type="pres">
      <dgm:prSet presAssocID="{71954C0D-E70B-4EB7-8AB2-7A03F69DCA9F}" presName="composite" presStyleCnt="0"/>
      <dgm:spPr/>
    </dgm:pt>
    <dgm:pt modelId="{401D4069-5EC0-46F0-A9EA-7777D52929A7}" type="pres">
      <dgm:prSet presAssocID="{71954C0D-E70B-4EB7-8AB2-7A03F69DCA9F}" presName="imgShp" presStyleLbl="fgImgPlace1" presStyleIdx="0" presStyleCnt="3"/>
      <dgm:spPr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665"/>
          </a:stretch>
        </a:blipFill>
      </dgm:spPr>
    </dgm:pt>
    <dgm:pt modelId="{8AB9E08C-CF15-4965-AEEC-2A0C5A337D1D}" type="pres">
      <dgm:prSet presAssocID="{71954C0D-E70B-4EB7-8AB2-7A03F69DCA9F}" presName="txShp" presStyleLbl="node1" presStyleIdx="0" presStyleCnt="3">
        <dgm:presLayoutVars>
          <dgm:bulletEnabled val="1"/>
        </dgm:presLayoutVars>
      </dgm:prSet>
      <dgm:spPr/>
    </dgm:pt>
    <dgm:pt modelId="{D6BACECA-04D8-4CCD-96A5-AD1B8AE807BA}" type="pres">
      <dgm:prSet presAssocID="{D700531A-CA05-4EFE-AB31-3ADC0440A914}" presName="spacing" presStyleCnt="0"/>
      <dgm:spPr/>
    </dgm:pt>
    <dgm:pt modelId="{D768356C-E6B1-48E2-924C-4968845D95DA}" type="pres">
      <dgm:prSet presAssocID="{787AE000-7788-4365-B1AE-53FA6DD32A5A}" presName="composite" presStyleCnt="0"/>
      <dgm:spPr/>
    </dgm:pt>
    <dgm:pt modelId="{661056A7-D43D-4070-AE3E-B9EFD33F4986}" type="pres">
      <dgm:prSet presAssocID="{787AE000-7788-4365-B1AE-53FA6DD32A5A}" presName="imgShp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2CBA950-EFB5-4640-A7F3-9C294FFFEDDB}" type="pres">
      <dgm:prSet presAssocID="{787AE000-7788-4365-B1AE-53FA6DD32A5A}" presName="txShp" presStyleLbl="node1" presStyleIdx="1" presStyleCnt="3">
        <dgm:presLayoutVars>
          <dgm:bulletEnabled val="1"/>
        </dgm:presLayoutVars>
      </dgm:prSet>
      <dgm:spPr/>
    </dgm:pt>
    <dgm:pt modelId="{0EA57798-ABA2-44C3-86F0-DDD49E9D5B45}" type="pres">
      <dgm:prSet presAssocID="{E74436FB-4515-4350-B9D9-3E92797F57A6}" presName="spacing" presStyleCnt="0"/>
      <dgm:spPr/>
    </dgm:pt>
    <dgm:pt modelId="{08660903-B16D-40AE-A7C8-933481ECA19B}" type="pres">
      <dgm:prSet presAssocID="{77F0D098-AF37-47C1-ADE8-597E2B20FD25}" presName="composite" presStyleCnt="0"/>
      <dgm:spPr/>
    </dgm:pt>
    <dgm:pt modelId="{2EF215D5-6745-4883-82CD-951E688703EC}" type="pres">
      <dgm:prSet presAssocID="{77F0D098-AF37-47C1-ADE8-597E2B20FD25}" presName="imgShp" presStyleLbl="fgImgPlace1" presStyleIdx="2" presStyleCnt="3"/>
      <dgm:spPr>
        <a:blipFill dpi="0"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9"/>
          </a:stretch>
        </a:blipFill>
      </dgm:spPr>
    </dgm:pt>
    <dgm:pt modelId="{3221B609-414F-4735-8E7A-AD92EE224379}" type="pres">
      <dgm:prSet presAssocID="{77F0D098-AF37-47C1-ADE8-597E2B20FD25}" presName="txShp" presStyleLbl="node1" presStyleIdx="2" presStyleCnt="3">
        <dgm:presLayoutVars>
          <dgm:bulletEnabled val="1"/>
        </dgm:presLayoutVars>
      </dgm:prSet>
      <dgm:spPr/>
    </dgm:pt>
  </dgm:ptLst>
  <dgm:cxnLst>
    <dgm:cxn modelId="{C321B221-C4A8-4A0C-826B-416A70265254}" type="presOf" srcId="{DA8C31DF-9B7C-4FB7-91CA-4A7F6B223314}" destId="{B21CFE31-D8F7-4D12-AAA3-3C5F703EA79B}" srcOrd="0" destOrd="0" presId="urn:microsoft.com/office/officeart/2005/8/layout/vList3"/>
    <dgm:cxn modelId="{2FF64048-D8A5-42D5-B43D-D2419B33334E}" type="presOf" srcId="{71954C0D-E70B-4EB7-8AB2-7A03F69DCA9F}" destId="{8AB9E08C-CF15-4965-AEEC-2A0C5A337D1D}" srcOrd="0" destOrd="0" presId="urn:microsoft.com/office/officeart/2005/8/layout/vList3"/>
    <dgm:cxn modelId="{E7433B56-265A-4802-B406-BE1ABC076B10}" srcId="{DA8C31DF-9B7C-4FB7-91CA-4A7F6B223314}" destId="{787AE000-7788-4365-B1AE-53FA6DD32A5A}" srcOrd="1" destOrd="0" parTransId="{0058AB9E-065B-476F-9768-1EEAB329024D}" sibTransId="{E74436FB-4515-4350-B9D9-3E92797F57A6}"/>
    <dgm:cxn modelId="{08BEE381-E6A6-4BF7-9400-D69A956D8213}" srcId="{DA8C31DF-9B7C-4FB7-91CA-4A7F6B223314}" destId="{77F0D098-AF37-47C1-ADE8-597E2B20FD25}" srcOrd="2" destOrd="0" parTransId="{594B97CE-8072-412B-855B-5C3DE7E04761}" sibTransId="{2BC08DEB-B7C7-45F5-A72B-7C5BD4E9F47A}"/>
    <dgm:cxn modelId="{F9A987BD-4EC6-408F-8E1F-7B55F8377AD8}" srcId="{DA8C31DF-9B7C-4FB7-91CA-4A7F6B223314}" destId="{71954C0D-E70B-4EB7-8AB2-7A03F69DCA9F}" srcOrd="0" destOrd="0" parTransId="{98C2FCCB-83E1-4D89-BB30-B3D34647F72A}" sibTransId="{D700531A-CA05-4EFE-AB31-3ADC0440A914}"/>
    <dgm:cxn modelId="{1610BFCA-F3B9-4EB1-9884-4D6E22B71519}" type="presOf" srcId="{77F0D098-AF37-47C1-ADE8-597E2B20FD25}" destId="{3221B609-414F-4735-8E7A-AD92EE224379}" srcOrd="0" destOrd="0" presId="urn:microsoft.com/office/officeart/2005/8/layout/vList3"/>
    <dgm:cxn modelId="{14AFB2FE-EDC8-4273-8C71-DC48DF0EE145}" type="presOf" srcId="{787AE000-7788-4365-B1AE-53FA6DD32A5A}" destId="{92CBA950-EFB5-4640-A7F3-9C294FFFEDDB}" srcOrd="0" destOrd="0" presId="urn:microsoft.com/office/officeart/2005/8/layout/vList3"/>
    <dgm:cxn modelId="{42C05D45-6416-4246-A48C-904707B01A51}" type="presParOf" srcId="{B21CFE31-D8F7-4D12-AAA3-3C5F703EA79B}" destId="{FD0BA1E5-E61D-45EA-8F84-AFA2D22BD115}" srcOrd="0" destOrd="0" presId="urn:microsoft.com/office/officeart/2005/8/layout/vList3"/>
    <dgm:cxn modelId="{03BA05EC-FC95-4FCE-99F0-A88868CD97F3}" type="presParOf" srcId="{FD0BA1E5-E61D-45EA-8F84-AFA2D22BD115}" destId="{401D4069-5EC0-46F0-A9EA-7777D52929A7}" srcOrd="0" destOrd="0" presId="urn:microsoft.com/office/officeart/2005/8/layout/vList3"/>
    <dgm:cxn modelId="{6360087A-CCE9-4F3F-BCD6-FDBDC7087874}" type="presParOf" srcId="{FD0BA1E5-E61D-45EA-8F84-AFA2D22BD115}" destId="{8AB9E08C-CF15-4965-AEEC-2A0C5A337D1D}" srcOrd="1" destOrd="0" presId="urn:microsoft.com/office/officeart/2005/8/layout/vList3"/>
    <dgm:cxn modelId="{A46EE944-E029-4B98-B8EE-FB4A2B4AFA47}" type="presParOf" srcId="{B21CFE31-D8F7-4D12-AAA3-3C5F703EA79B}" destId="{D6BACECA-04D8-4CCD-96A5-AD1B8AE807BA}" srcOrd="1" destOrd="0" presId="urn:microsoft.com/office/officeart/2005/8/layout/vList3"/>
    <dgm:cxn modelId="{12B92C6B-AEEE-49E7-B27B-EE53DEB8A8B5}" type="presParOf" srcId="{B21CFE31-D8F7-4D12-AAA3-3C5F703EA79B}" destId="{D768356C-E6B1-48E2-924C-4968845D95DA}" srcOrd="2" destOrd="0" presId="urn:microsoft.com/office/officeart/2005/8/layout/vList3"/>
    <dgm:cxn modelId="{9E391154-F313-4ED4-AC1E-18F2C5C0CF4F}" type="presParOf" srcId="{D768356C-E6B1-48E2-924C-4968845D95DA}" destId="{661056A7-D43D-4070-AE3E-B9EFD33F4986}" srcOrd="0" destOrd="0" presId="urn:microsoft.com/office/officeart/2005/8/layout/vList3"/>
    <dgm:cxn modelId="{B9A4F562-180B-4888-9841-059600DE7478}" type="presParOf" srcId="{D768356C-E6B1-48E2-924C-4968845D95DA}" destId="{92CBA950-EFB5-4640-A7F3-9C294FFFEDDB}" srcOrd="1" destOrd="0" presId="urn:microsoft.com/office/officeart/2005/8/layout/vList3"/>
    <dgm:cxn modelId="{4291106B-8BAE-4943-AF51-1528005FE9E0}" type="presParOf" srcId="{B21CFE31-D8F7-4D12-AAA3-3C5F703EA79B}" destId="{0EA57798-ABA2-44C3-86F0-DDD49E9D5B45}" srcOrd="3" destOrd="0" presId="urn:microsoft.com/office/officeart/2005/8/layout/vList3"/>
    <dgm:cxn modelId="{A7B1B432-B940-40BC-A1AB-18434774A3C9}" type="presParOf" srcId="{B21CFE31-D8F7-4D12-AAA3-3C5F703EA79B}" destId="{08660903-B16D-40AE-A7C8-933481ECA19B}" srcOrd="4" destOrd="0" presId="urn:microsoft.com/office/officeart/2005/8/layout/vList3"/>
    <dgm:cxn modelId="{79BB4D04-CAB6-4C41-86F5-A319C99B9AB8}" type="presParOf" srcId="{08660903-B16D-40AE-A7C8-933481ECA19B}" destId="{2EF215D5-6745-4883-82CD-951E688703EC}" srcOrd="0" destOrd="0" presId="urn:microsoft.com/office/officeart/2005/8/layout/vList3"/>
    <dgm:cxn modelId="{84AAE2DD-20B5-4755-A640-B4901CE62D9F}" type="presParOf" srcId="{08660903-B16D-40AE-A7C8-933481ECA19B}" destId="{3221B609-414F-4735-8E7A-AD92EE2243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A58E4-3D5D-4346-B85A-403327BADCB3}">
      <dsp:nvSpPr>
        <dsp:cNvPr id="0" name=""/>
        <dsp:cNvSpPr/>
      </dsp:nvSpPr>
      <dsp:spPr>
        <a:xfrm>
          <a:off x="0" y="218481"/>
          <a:ext cx="8305800" cy="119340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amount of data is only growing… </a:t>
          </a:r>
          <a:br>
            <a:rPr lang="en-US" sz="3000" kern="1200" dirty="0"/>
          </a:br>
          <a:r>
            <a:rPr lang="en-US" sz="3000" kern="1200" dirty="0"/>
            <a:t>1.2 </a:t>
          </a:r>
          <a:r>
            <a:rPr lang="en-US" sz="3000" kern="1200" dirty="0" err="1"/>
            <a:t>Zettabytes</a:t>
          </a:r>
          <a:r>
            <a:rPr lang="en-US" sz="3000" kern="1200" dirty="0"/>
            <a:t> (1ZB = 10</a:t>
          </a:r>
          <a:r>
            <a:rPr lang="en-US" sz="3000" kern="1200" baseline="30000" dirty="0"/>
            <a:t>21 </a:t>
          </a:r>
          <a:r>
            <a:rPr lang="en-US" sz="3000" kern="1200" baseline="0" dirty="0"/>
            <a:t>B</a:t>
          </a:r>
          <a:r>
            <a:rPr lang="en-US" sz="3000" kern="1200" dirty="0"/>
            <a:t> or 1 Billion TB) in 2010</a:t>
          </a:r>
        </a:p>
      </dsp:txBody>
      <dsp:txXfrm>
        <a:off x="58257" y="276738"/>
        <a:ext cx="8189286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CB77-A191-40AC-858D-0237DC33A7E0}">
      <dsp:nvSpPr>
        <dsp:cNvPr id="0" name=""/>
        <dsp:cNvSpPr/>
      </dsp:nvSpPr>
      <dsp:spPr>
        <a:xfrm rot="10800000">
          <a:off x="727519" y="84200"/>
          <a:ext cx="1925574" cy="97002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102870" rIns="192024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Store</a:t>
          </a:r>
        </a:p>
      </dsp:txBody>
      <dsp:txXfrm rot="10800000">
        <a:off x="970025" y="84200"/>
        <a:ext cx="1683068" cy="970026"/>
      </dsp:txXfrm>
    </dsp:sp>
    <dsp:sp modelId="{360F4B46-8BC3-4852-B999-B257AF29EEA0}">
      <dsp:nvSpPr>
        <dsp:cNvPr id="0" name=""/>
        <dsp:cNvSpPr/>
      </dsp:nvSpPr>
      <dsp:spPr>
        <a:xfrm>
          <a:off x="242506" y="84200"/>
          <a:ext cx="970026" cy="970026"/>
        </a:xfrm>
        <a:prstGeom prst="ellipse">
          <a:avLst/>
        </a:prstGeom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88975-AB56-4343-9DBA-9309470FFF5F}">
      <dsp:nvSpPr>
        <dsp:cNvPr id="0" name=""/>
        <dsp:cNvSpPr/>
      </dsp:nvSpPr>
      <dsp:spPr>
        <a:xfrm rot="10800000">
          <a:off x="727519" y="1343786"/>
          <a:ext cx="1925574" cy="97002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102870" rIns="192024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Query</a:t>
          </a:r>
        </a:p>
      </dsp:txBody>
      <dsp:txXfrm rot="10800000">
        <a:off x="970025" y="1343786"/>
        <a:ext cx="1683068" cy="970026"/>
      </dsp:txXfrm>
    </dsp:sp>
    <dsp:sp modelId="{4C2BF752-AA66-4501-9363-866A70076538}">
      <dsp:nvSpPr>
        <dsp:cNvPr id="0" name=""/>
        <dsp:cNvSpPr/>
      </dsp:nvSpPr>
      <dsp:spPr>
        <a:xfrm>
          <a:off x="242506" y="1343786"/>
          <a:ext cx="970026" cy="970026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72788-7026-42D2-B125-EA1396E6B6D1}">
      <dsp:nvSpPr>
        <dsp:cNvPr id="0" name=""/>
        <dsp:cNvSpPr/>
      </dsp:nvSpPr>
      <dsp:spPr>
        <a:xfrm rot="10800000">
          <a:off x="727519" y="2603373"/>
          <a:ext cx="1925574" cy="97002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102870" rIns="192024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Encrypt</a:t>
          </a:r>
        </a:p>
      </dsp:txBody>
      <dsp:txXfrm rot="10800000">
        <a:off x="970025" y="2603373"/>
        <a:ext cx="1683068" cy="970026"/>
      </dsp:txXfrm>
    </dsp:sp>
    <dsp:sp modelId="{2D9E9194-939E-4089-A035-01957BD49E3F}">
      <dsp:nvSpPr>
        <dsp:cNvPr id="0" name=""/>
        <dsp:cNvSpPr/>
      </dsp:nvSpPr>
      <dsp:spPr>
        <a:xfrm>
          <a:off x="242506" y="2603373"/>
          <a:ext cx="970026" cy="970026"/>
        </a:xfrm>
        <a:prstGeom prst="ellipse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9E08C-CF15-4965-AEEC-2A0C5A337D1D}">
      <dsp:nvSpPr>
        <dsp:cNvPr id="0" name=""/>
        <dsp:cNvSpPr/>
      </dsp:nvSpPr>
      <dsp:spPr>
        <a:xfrm rot="10800000">
          <a:off x="727519" y="84200"/>
          <a:ext cx="1925574" cy="97002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</a:t>
          </a:r>
        </a:p>
      </dsp:txBody>
      <dsp:txXfrm rot="10800000">
        <a:off x="970025" y="84200"/>
        <a:ext cx="1683068" cy="970026"/>
      </dsp:txXfrm>
    </dsp:sp>
    <dsp:sp modelId="{401D4069-5EC0-46F0-A9EA-7777D52929A7}">
      <dsp:nvSpPr>
        <dsp:cNvPr id="0" name=""/>
        <dsp:cNvSpPr/>
      </dsp:nvSpPr>
      <dsp:spPr>
        <a:xfrm>
          <a:off x="242506" y="84200"/>
          <a:ext cx="970026" cy="970026"/>
        </a:xfrm>
        <a:prstGeom prst="ellipse">
          <a:avLst/>
        </a:prstGeom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665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BA950-EFB5-4640-A7F3-9C294FFFEDDB}">
      <dsp:nvSpPr>
        <dsp:cNvPr id="0" name=""/>
        <dsp:cNvSpPr/>
      </dsp:nvSpPr>
      <dsp:spPr>
        <a:xfrm rot="10800000">
          <a:off x="727519" y="1343786"/>
          <a:ext cx="1925574" cy="97002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Mine</a:t>
          </a:r>
        </a:p>
      </dsp:txBody>
      <dsp:txXfrm rot="10800000">
        <a:off x="970025" y="1343786"/>
        <a:ext cx="1683068" cy="970026"/>
      </dsp:txXfrm>
    </dsp:sp>
    <dsp:sp modelId="{661056A7-D43D-4070-AE3E-B9EFD33F4986}">
      <dsp:nvSpPr>
        <dsp:cNvPr id="0" name=""/>
        <dsp:cNvSpPr/>
      </dsp:nvSpPr>
      <dsp:spPr>
        <a:xfrm>
          <a:off x="242506" y="1343786"/>
          <a:ext cx="970026" cy="970026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1B609-414F-4735-8E7A-AD92EE224379}">
      <dsp:nvSpPr>
        <dsp:cNvPr id="0" name=""/>
        <dsp:cNvSpPr/>
      </dsp:nvSpPr>
      <dsp:spPr>
        <a:xfrm rot="10800000">
          <a:off x="727519" y="2603373"/>
          <a:ext cx="1925574" cy="97002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…. and more!	</a:t>
          </a:r>
        </a:p>
      </dsp:txBody>
      <dsp:txXfrm rot="10800000">
        <a:off x="970025" y="2603373"/>
        <a:ext cx="1683068" cy="970026"/>
      </dsp:txXfrm>
    </dsp:sp>
    <dsp:sp modelId="{2EF215D5-6745-4883-82CD-951E688703EC}">
      <dsp:nvSpPr>
        <dsp:cNvPr id="0" name=""/>
        <dsp:cNvSpPr/>
      </dsp:nvSpPr>
      <dsp:spPr>
        <a:xfrm>
          <a:off x="242506" y="2603373"/>
          <a:ext cx="970026" cy="970026"/>
        </a:xfrm>
        <a:prstGeom prst="ellipse">
          <a:avLst/>
        </a:prstGeom>
        <a:blipFill dpi="0"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9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6CA34-8411-407E-893D-8E71990DC10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777B9-B548-4935-8E6D-F45127D4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7257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C770-57F1-4183-B1B5-424B207D1741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4ED4D-EFD9-46AD-897E-D5BE4B53C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88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4ED4D-EFD9-46AD-897E-D5BE4B53CB4B}" type="slidenum">
              <a:rPr lang="en-US" smtClean="0"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77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7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E619B-A980-4D09-A973-692C65469E5C}" type="slidenum">
              <a:rPr lang="en-US" smtClean="0"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9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4ED4D-EFD9-46AD-897E-D5BE4B53CB4B}" type="slidenum">
              <a:rPr lang="en-US" smtClean="0"/>
              <a:t>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77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516B392-AB16-433E-A341-C08B2964F80A}" type="slidenum">
              <a:rPr lang="en-US" altLang="en-US" sz="1200"/>
              <a:pPr algn="r"/>
              <a:t>9</a:t>
            </a:fld>
            <a:endParaRPr lang="en-US" altLang="en-US" sz="1200" dirty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04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E2E42CA-A09A-4793-8A18-57204D130B58}" type="slidenum">
              <a:rPr lang="en-US" altLang="en-US" sz="1200"/>
              <a:pPr algn="r"/>
              <a:t>10</a:t>
            </a:fld>
            <a:endParaRPr lang="en-US" altLang="en-US" sz="1200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23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algn="r" defTabSz="928787"/>
            <a:fld id="{0D799AF1-7295-4E0B-8743-1CC5B98377B9}" type="slidenum">
              <a:rPr lang="en-US" sz="1200"/>
              <a:pPr algn="r" defTabSz="928787"/>
              <a:t>11</a:t>
            </a:fld>
            <a:endParaRPr lang="en-US" sz="1200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9425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algn="r" defTabSz="928787"/>
            <a:fld id="{0D799AF1-7295-4E0B-8743-1CC5B98377B9}" type="slidenum">
              <a:rPr lang="en-US" sz="1200"/>
              <a:pPr algn="r" defTabSz="928787"/>
              <a:t>12</a:t>
            </a:fld>
            <a:endParaRPr lang="en-US" sz="1200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4794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3FF9F44-FE4E-4B50-B355-715C806DF320}" type="slidenum">
              <a:rPr lang="en-US" smtClean="0"/>
              <a:pPr eaLnBrk="1" hangingPunct="1"/>
              <a:t>13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1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3E40B32-4401-4F88-9FA1-99FF42B4D9ED}" type="slidenum">
              <a:rPr lang="en-US" smtClean="0"/>
              <a:pPr eaLnBrk="1" hangingPunct="1"/>
              <a:t>31</a:t>
            </a:fld>
            <a:endParaRPr lang="en-US"/>
          </a:p>
        </p:txBody>
      </p:sp>
      <p:sp>
        <p:nvSpPr>
          <p:cNvPr id="38915" name="Text Box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6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25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B007E-8C7F-4E2E-BC7B-2A3A1679722A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5160-A181-4E5D-A8B9-6CC6B5BAC31C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1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D89C-2CB1-4680-B533-FD01CA337ED3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CFE0C-32D0-48F6-B754-86DDD932679A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89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F951-6F0A-4BC8-8E78-042EB20EDAB0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3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27F7-2F2A-48BC-9DFD-9A2600CFA556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FDD5-512B-4522-BA85-F72134273AE1}" type="datetime1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2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8DFD-FDB4-43ED-A73B-376F2F66B10F}" type="datetime1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51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B476-D146-4EA7-B6A7-C7ED67CB0904}" type="datetime1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5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57E-5E49-4C84-A5ED-8D6AE6DEE17A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5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47378-4043-40E8-88FD-3B9FC25ACA76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70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FE058-E24E-44D4-8AE6-4ED6084A3F18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A4BC5-AE2A-401E-9EDD-DF8812A14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maria@cse.pstu.ac.bd" TargetMode="External"/><Relationship Id="rId2" Type="http://schemas.openxmlformats.org/officeDocument/2006/relationships/hyperlink" Target="mailto:jones@cse.pstu.ac.bd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rNlZ7-SMPk" TargetMode="External"/><Relationship Id="rId2" Type="http://schemas.openxmlformats.org/officeDocument/2006/relationships/hyperlink" Target="http://www.youtube.com/watch?v=Q2GMtIuaNzU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ssociation_for_Computing_Machinery" TargetMode="Externa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the Verge of A Disruptive Century: Breakthroughs</a:t>
            </a:r>
          </a:p>
        </p:txBody>
      </p:sp>
      <p:sp>
        <p:nvSpPr>
          <p:cNvPr id="5" name="Freeform 4"/>
          <p:cNvSpPr/>
          <p:nvPr/>
        </p:nvSpPr>
        <p:spPr>
          <a:xfrm>
            <a:off x="2043043" y="4377372"/>
            <a:ext cx="1868119" cy="1603564"/>
          </a:xfrm>
          <a:custGeom>
            <a:avLst/>
            <a:gdLst>
              <a:gd name="connsiteX0" fmla="*/ 0 w 1868119"/>
              <a:gd name="connsiteY0" fmla="*/ 801782 h 1603564"/>
              <a:gd name="connsiteX1" fmla="*/ 400891 w 1868119"/>
              <a:gd name="connsiteY1" fmla="*/ 0 h 1603564"/>
              <a:gd name="connsiteX2" fmla="*/ 1467228 w 1868119"/>
              <a:gd name="connsiteY2" fmla="*/ 0 h 1603564"/>
              <a:gd name="connsiteX3" fmla="*/ 1868119 w 1868119"/>
              <a:gd name="connsiteY3" fmla="*/ 801782 h 1603564"/>
              <a:gd name="connsiteX4" fmla="*/ 1467228 w 1868119"/>
              <a:gd name="connsiteY4" fmla="*/ 1603564 h 1603564"/>
              <a:gd name="connsiteX5" fmla="*/ 400891 w 1868119"/>
              <a:gd name="connsiteY5" fmla="*/ 1603564 h 1603564"/>
              <a:gd name="connsiteX6" fmla="*/ 0 w 1868119"/>
              <a:gd name="connsiteY6" fmla="*/ 801782 h 160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8119" h="1603564">
                <a:moveTo>
                  <a:pt x="0" y="801782"/>
                </a:moveTo>
                <a:lnTo>
                  <a:pt x="400891" y="0"/>
                </a:lnTo>
                <a:lnTo>
                  <a:pt x="1467228" y="0"/>
                </a:lnTo>
                <a:lnTo>
                  <a:pt x="1868119" y="801782"/>
                </a:lnTo>
                <a:lnTo>
                  <a:pt x="1467228" y="1603564"/>
                </a:lnTo>
                <a:lnTo>
                  <a:pt x="400891" y="1603564"/>
                </a:lnTo>
                <a:lnTo>
                  <a:pt x="0" y="801782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307" tIns="267387" rIns="289307" bIns="267387" numCol="1" spcCol="1270" anchor="ctr" anchorCtr="0">
            <a:noAutofit/>
          </a:bodyPr>
          <a:lstStyle/>
          <a:p>
            <a:pPr lvl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/>
              <a:t>Faster Communication</a:t>
            </a:r>
          </a:p>
        </p:txBody>
      </p:sp>
      <p:sp>
        <p:nvSpPr>
          <p:cNvPr id="6" name="Hexagon 5"/>
          <p:cNvSpPr/>
          <p:nvPr/>
        </p:nvSpPr>
        <p:spPr>
          <a:xfrm>
            <a:off x="2101474" y="5085973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Hexagon 6"/>
          <p:cNvSpPr/>
          <p:nvPr/>
        </p:nvSpPr>
        <p:spPr>
          <a:xfrm>
            <a:off x="457200" y="3505704"/>
            <a:ext cx="1868119" cy="1603564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Hexagon 7"/>
          <p:cNvSpPr/>
          <p:nvPr/>
        </p:nvSpPr>
        <p:spPr>
          <a:xfrm>
            <a:off x="1722089" y="4886904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3627241" y="3493421"/>
            <a:ext cx="1868119" cy="1603564"/>
          </a:xfrm>
          <a:custGeom>
            <a:avLst/>
            <a:gdLst>
              <a:gd name="connsiteX0" fmla="*/ 0 w 1868119"/>
              <a:gd name="connsiteY0" fmla="*/ 801782 h 1603564"/>
              <a:gd name="connsiteX1" fmla="*/ 400891 w 1868119"/>
              <a:gd name="connsiteY1" fmla="*/ 0 h 1603564"/>
              <a:gd name="connsiteX2" fmla="*/ 1467228 w 1868119"/>
              <a:gd name="connsiteY2" fmla="*/ 0 h 1603564"/>
              <a:gd name="connsiteX3" fmla="*/ 1868119 w 1868119"/>
              <a:gd name="connsiteY3" fmla="*/ 801782 h 1603564"/>
              <a:gd name="connsiteX4" fmla="*/ 1467228 w 1868119"/>
              <a:gd name="connsiteY4" fmla="*/ 1603564 h 1603564"/>
              <a:gd name="connsiteX5" fmla="*/ 400891 w 1868119"/>
              <a:gd name="connsiteY5" fmla="*/ 1603564 h 1603564"/>
              <a:gd name="connsiteX6" fmla="*/ 0 w 1868119"/>
              <a:gd name="connsiteY6" fmla="*/ 801782 h 160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8119" h="1603564">
                <a:moveTo>
                  <a:pt x="0" y="801782"/>
                </a:moveTo>
                <a:lnTo>
                  <a:pt x="400891" y="0"/>
                </a:lnTo>
                <a:lnTo>
                  <a:pt x="1467228" y="0"/>
                </a:lnTo>
                <a:lnTo>
                  <a:pt x="1868119" y="801782"/>
                </a:lnTo>
                <a:lnTo>
                  <a:pt x="1467228" y="1603564"/>
                </a:lnTo>
                <a:lnTo>
                  <a:pt x="400891" y="1603564"/>
                </a:lnTo>
                <a:lnTo>
                  <a:pt x="0" y="801782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307" tIns="267387" rIns="289307" bIns="267387" numCol="1" spcCol="1270" anchor="ctr" anchorCtr="0">
            <a:noAutofit/>
          </a:bodyPr>
          <a:lstStyle/>
          <a:p>
            <a:pPr lvl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/>
              <a:t>Smaller, Faster, Cheaper Sensors</a:t>
            </a:r>
          </a:p>
        </p:txBody>
      </p:sp>
      <p:sp>
        <p:nvSpPr>
          <p:cNvPr id="10" name="Hexagon 9"/>
          <p:cNvSpPr/>
          <p:nvPr/>
        </p:nvSpPr>
        <p:spPr>
          <a:xfrm>
            <a:off x="4906944" y="4872927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Hexagon 10"/>
          <p:cNvSpPr/>
          <p:nvPr/>
        </p:nvSpPr>
        <p:spPr>
          <a:xfrm>
            <a:off x="5219669" y="4374831"/>
            <a:ext cx="1868119" cy="1603564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9247" r="9247"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Hexagon 11"/>
          <p:cNvSpPr/>
          <p:nvPr/>
        </p:nvSpPr>
        <p:spPr>
          <a:xfrm>
            <a:off x="5262463" y="5093174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2043043" y="2629376"/>
            <a:ext cx="1868119" cy="1603564"/>
          </a:xfrm>
          <a:custGeom>
            <a:avLst/>
            <a:gdLst>
              <a:gd name="connsiteX0" fmla="*/ 0 w 1868119"/>
              <a:gd name="connsiteY0" fmla="*/ 801782 h 1603564"/>
              <a:gd name="connsiteX1" fmla="*/ 400891 w 1868119"/>
              <a:gd name="connsiteY1" fmla="*/ 0 h 1603564"/>
              <a:gd name="connsiteX2" fmla="*/ 1467228 w 1868119"/>
              <a:gd name="connsiteY2" fmla="*/ 0 h 1603564"/>
              <a:gd name="connsiteX3" fmla="*/ 1868119 w 1868119"/>
              <a:gd name="connsiteY3" fmla="*/ 801782 h 1603564"/>
              <a:gd name="connsiteX4" fmla="*/ 1467228 w 1868119"/>
              <a:gd name="connsiteY4" fmla="*/ 1603564 h 1603564"/>
              <a:gd name="connsiteX5" fmla="*/ 400891 w 1868119"/>
              <a:gd name="connsiteY5" fmla="*/ 1603564 h 1603564"/>
              <a:gd name="connsiteX6" fmla="*/ 0 w 1868119"/>
              <a:gd name="connsiteY6" fmla="*/ 801782 h 160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8119" h="1603564">
                <a:moveTo>
                  <a:pt x="0" y="801782"/>
                </a:moveTo>
                <a:lnTo>
                  <a:pt x="400891" y="0"/>
                </a:lnTo>
                <a:lnTo>
                  <a:pt x="1467228" y="0"/>
                </a:lnTo>
                <a:lnTo>
                  <a:pt x="1868119" y="801782"/>
                </a:lnTo>
                <a:lnTo>
                  <a:pt x="1467228" y="1603564"/>
                </a:lnTo>
                <a:lnTo>
                  <a:pt x="400891" y="1603564"/>
                </a:lnTo>
                <a:lnTo>
                  <a:pt x="0" y="801782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307" tIns="267387" rIns="289307" bIns="267387" numCol="1" spcCol="1270" anchor="ctr" anchorCtr="0">
            <a:noAutofit/>
          </a:bodyPr>
          <a:lstStyle/>
          <a:p>
            <a:pPr lvl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/>
              <a:t>Gene Sequencing and Biotechnology</a:t>
            </a:r>
          </a:p>
        </p:txBody>
      </p:sp>
      <p:sp>
        <p:nvSpPr>
          <p:cNvPr id="14" name="Hexagon 13"/>
          <p:cNvSpPr/>
          <p:nvPr/>
        </p:nvSpPr>
        <p:spPr>
          <a:xfrm>
            <a:off x="3314517" y="2662413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Hexagon 14"/>
          <p:cNvSpPr/>
          <p:nvPr/>
        </p:nvSpPr>
        <p:spPr>
          <a:xfrm>
            <a:off x="3627241" y="1745425"/>
            <a:ext cx="1868119" cy="1603564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Hexagon 15"/>
          <p:cNvSpPr/>
          <p:nvPr/>
        </p:nvSpPr>
        <p:spPr>
          <a:xfrm>
            <a:off x="3670035" y="2456144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5219669" y="2626835"/>
            <a:ext cx="1868119" cy="1603564"/>
          </a:xfrm>
          <a:custGeom>
            <a:avLst/>
            <a:gdLst>
              <a:gd name="connsiteX0" fmla="*/ 0 w 1868119"/>
              <a:gd name="connsiteY0" fmla="*/ 801782 h 1603564"/>
              <a:gd name="connsiteX1" fmla="*/ 400891 w 1868119"/>
              <a:gd name="connsiteY1" fmla="*/ 0 h 1603564"/>
              <a:gd name="connsiteX2" fmla="*/ 1467228 w 1868119"/>
              <a:gd name="connsiteY2" fmla="*/ 0 h 1603564"/>
              <a:gd name="connsiteX3" fmla="*/ 1868119 w 1868119"/>
              <a:gd name="connsiteY3" fmla="*/ 801782 h 1603564"/>
              <a:gd name="connsiteX4" fmla="*/ 1467228 w 1868119"/>
              <a:gd name="connsiteY4" fmla="*/ 1603564 h 1603564"/>
              <a:gd name="connsiteX5" fmla="*/ 400891 w 1868119"/>
              <a:gd name="connsiteY5" fmla="*/ 1603564 h 1603564"/>
              <a:gd name="connsiteX6" fmla="*/ 0 w 1868119"/>
              <a:gd name="connsiteY6" fmla="*/ 801782 h 160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8119" h="1603564">
                <a:moveTo>
                  <a:pt x="0" y="801782"/>
                </a:moveTo>
                <a:lnTo>
                  <a:pt x="400891" y="0"/>
                </a:lnTo>
                <a:lnTo>
                  <a:pt x="1467228" y="0"/>
                </a:lnTo>
                <a:lnTo>
                  <a:pt x="1868119" y="801782"/>
                </a:lnTo>
                <a:lnTo>
                  <a:pt x="1467228" y="1603564"/>
                </a:lnTo>
                <a:lnTo>
                  <a:pt x="400891" y="1603564"/>
                </a:lnTo>
                <a:lnTo>
                  <a:pt x="0" y="801782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307" tIns="267387" rIns="289307" bIns="267387" numCol="1" spcCol="1270" anchor="ctr" anchorCtr="0">
            <a:noAutofit/>
          </a:bodyPr>
          <a:lstStyle/>
          <a:p>
            <a:pPr lvl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/>
              <a:t>Ubiquitous Computing </a:t>
            </a:r>
          </a:p>
        </p:txBody>
      </p:sp>
      <p:sp>
        <p:nvSpPr>
          <p:cNvPr id="18" name="Hexagon 17"/>
          <p:cNvSpPr/>
          <p:nvPr/>
        </p:nvSpPr>
        <p:spPr>
          <a:xfrm>
            <a:off x="6826087" y="3334589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Hexagon 18"/>
          <p:cNvSpPr/>
          <p:nvPr/>
        </p:nvSpPr>
        <p:spPr>
          <a:xfrm>
            <a:off x="6818680" y="3508245"/>
            <a:ext cx="1868119" cy="1603564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734" r="734"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Hexagon 19"/>
          <p:cNvSpPr/>
          <p:nvPr/>
        </p:nvSpPr>
        <p:spPr>
          <a:xfrm>
            <a:off x="7195596" y="3536623"/>
            <a:ext cx="218084" cy="188056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5238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 animBg="1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Purpose of Database Systems (Cont.)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093791"/>
            <a:ext cx="7656322" cy="399027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1700" dirty="0"/>
              <a:t>Atomicity of updates</a:t>
            </a:r>
          </a:p>
          <a:p>
            <a:pPr lvl="1"/>
            <a:r>
              <a:rPr lang="en-US" altLang="en-US" sz="1700" dirty="0"/>
              <a:t>Failures may leave database in an inconsistent state with partial updates carried out</a:t>
            </a:r>
          </a:p>
          <a:p>
            <a:pPr lvl="1"/>
            <a:r>
              <a:rPr lang="en-US" altLang="en-US" sz="1700" dirty="0"/>
              <a:t>Example: Transfer of funds from one account to another should either complete or not happen at all</a:t>
            </a:r>
          </a:p>
          <a:p>
            <a:r>
              <a:rPr lang="en-US" altLang="en-US" sz="1700" dirty="0"/>
              <a:t>Concurrent access by multiple users</a:t>
            </a:r>
          </a:p>
          <a:p>
            <a:pPr lvl="1"/>
            <a:r>
              <a:rPr lang="en-US" altLang="en-US" sz="1700" dirty="0"/>
              <a:t>Concurrent access needed for performance</a:t>
            </a:r>
          </a:p>
          <a:p>
            <a:pPr lvl="1"/>
            <a:r>
              <a:rPr lang="en-US" altLang="en-US" sz="1700" dirty="0"/>
              <a:t>Uncontrolled concurrent accesses can lead to inconsistencies</a:t>
            </a:r>
          </a:p>
          <a:p>
            <a:pPr lvl="2"/>
            <a:r>
              <a:rPr lang="en-US" altLang="en-US" sz="1700" dirty="0"/>
              <a:t>Ex: Two people reading a balance (say 100) and updating it by withdrawing money (say 50 each) at the same time</a:t>
            </a:r>
          </a:p>
          <a:p>
            <a:r>
              <a:rPr lang="en-US" altLang="en-US" sz="1700" dirty="0"/>
              <a:t>Security problems</a:t>
            </a:r>
          </a:p>
          <a:p>
            <a:pPr lvl="1"/>
            <a:r>
              <a:rPr lang="en-US" altLang="en-US" sz="1700" dirty="0"/>
              <a:t>Hard to provide user access to some, but not all, data</a:t>
            </a:r>
          </a:p>
          <a:p>
            <a:pPr marL="457200" lvl="1" indent="0">
              <a:buNone/>
            </a:pPr>
            <a:endParaRPr lang="en-US" altLang="en-US" sz="1700" dirty="0"/>
          </a:p>
          <a:p>
            <a:pPr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    Database systems offer solutions to all the above problems</a:t>
            </a:r>
          </a:p>
        </p:txBody>
      </p:sp>
    </p:spTree>
    <p:extLst>
      <p:ext uri="{BB962C8B-B14F-4D97-AF65-F5344CB8AC3E}">
        <p14:creationId xmlns:p14="http://schemas.microsoft.com/office/powerpoint/2010/main" val="424967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dirty="0">
                <a:effectLst/>
                <a:ea typeface="ＭＳ Ｐゴシック" pitchFamily="34" charset="-128"/>
              </a:rPr>
              <a:t>Database Applications Examples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00831"/>
            <a:ext cx="7576659" cy="4860170"/>
          </a:xfrm>
        </p:spPr>
        <p:txBody>
          <a:bodyPr/>
          <a:lstStyle/>
          <a:p>
            <a:r>
              <a:rPr lang="en-US" sz="1700" dirty="0">
                <a:ea typeface="ＭＳ Ｐゴシック" pitchFamily="34" charset="-128"/>
              </a:rPr>
              <a:t>Enterprise Information</a:t>
            </a:r>
          </a:p>
          <a:p>
            <a:pPr lvl="1"/>
            <a:r>
              <a:rPr lang="en-US" sz="1700" dirty="0">
                <a:ea typeface="ＭＳ Ｐゴシック" pitchFamily="34" charset="-128"/>
              </a:rPr>
              <a:t>Sales: customers, products, purchases</a:t>
            </a:r>
          </a:p>
          <a:p>
            <a:pPr lvl="1"/>
            <a:r>
              <a:rPr lang="en-US" sz="1700" dirty="0">
                <a:ea typeface="ＭＳ Ｐゴシック" pitchFamily="34" charset="-128"/>
              </a:rPr>
              <a:t>Accounting: payments, receipts, assets</a:t>
            </a:r>
          </a:p>
          <a:p>
            <a:pPr lvl="1"/>
            <a:r>
              <a:rPr lang="en-US" sz="1700" dirty="0">
                <a:ea typeface="ＭＳ Ｐゴシック" pitchFamily="34" charset="-128"/>
              </a:rPr>
              <a:t>Human Resources: Information about employees, salaries, payroll taxes.</a:t>
            </a:r>
          </a:p>
          <a:p>
            <a:r>
              <a:rPr lang="en-US" sz="1700" dirty="0">
                <a:ea typeface="ＭＳ Ｐゴシック" pitchFamily="34" charset="-128"/>
              </a:rPr>
              <a:t>Manufacturing: management of production, inventory, orders, supply chain.</a:t>
            </a:r>
          </a:p>
          <a:p>
            <a:r>
              <a:rPr lang="en-US" sz="1700" dirty="0">
                <a:ea typeface="ＭＳ Ｐゴシック" pitchFamily="34" charset="-128"/>
              </a:rPr>
              <a:t>Banking and finance</a:t>
            </a:r>
          </a:p>
          <a:p>
            <a:pPr lvl="1"/>
            <a:r>
              <a:rPr lang="en-US" sz="1700" dirty="0">
                <a:ea typeface="ＭＳ Ｐゴシック" pitchFamily="34" charset="-128"/>
              </a:rPr>
              <a:t>customer information, accounts, loans, and banking transactions.</a:t>
            </a:r>
          </a:p>
          <a:p>
            <a:pPr lvl="1"/>
            <a:r>
              <a:rPr lang="en-US" sz="1700" dirty="0">
                <a:ea typeface="ＭＳ Ｐゴシック" pitchFamily="34" charset="-128"/>
              </a:rPr>
              <a:t>Credit card transactions</a:t>
            </a:r>
          </a:p>
          <a:p>
            <a:pPr lvl="1"/>
            <a:r>
              <a:rPr lang="en-US" sz="1700" dirty="0">
                <a:ea typeface="ＭＳ Ｐゴシック" pitchFamily="34" charset="-128"/>
              </a:rPr>
              <a:t>Finance:  sales and purchases of financial instruments (e.g., stocks and bonds; storing real-time market data</a:t>
            </a:r>
          </a:p>
          <a:p>
            <a:r>
              <a:rPr lang="en-US" sz="1700" dirty="0">
                <a:ea typeface="ＭＳ Ｐゴシック" pitchFamily="34" charset="-128"/>
              </a:rPr>
              <a:t>Universities:  registration, grades</a:t>
            </a: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997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65886" y="117475"/>
            <a:ext cx="8077200" cy="609600"/>
          </a:xfrm>
          <a:noFill/>
        </p:spPr>
        <p:txBody>
          <a:bodyPr/>
          <a:lstStyle/>
          <a:p>
            <a:r>
              <a:rPr lang="en-US" sz="2800" dirty="0">
                <a:effectLst/>
                <a:ea typeface="ＭＳ Ｐゴシック" pitchFamily="34" charset="-128"/>
              </a:rPr>
              <a:t>Database Applications Examples (Cont.)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754603" y="1093790"/>
            <a:ext cx="7617040" cy="4903787"/>
          </a:xfrm>
        </p:spPr>
        <p:txBody>
          <a:bodyPr/>
          <a:lstStyle/>
          <a:p>
            <a:r>
              <a:rPr lang="en-US" sz="1700" dirty="0">
                <a:ea typeface="ＭＳ Ｐゴシック" pitchFamily="34" charset="-128"/>
              </a:rPr>
              <a:t>Airlines: reservations, schedules</a:t>
            </a:r>
          </a:p>
          <a:p>
            <a:r>
              <a:rPr lang="en-US" sz="1700" dirty="0">
                <a:ea typeface="ＭＳ Ｐゴシック" pitchFamily="34" charset="-128"/>
              </a:rPr>
              <a:t>Telecommunication: records of calls, texts, and data usage, generating monthly bills, maintaining balances on prepaid calling cards</a:t>
            </a:r>
          </a:p>
          <a:p>
            <a:r>
              <a:rPr lang="en-US" sz="1700" dirty="0">
                <a:ea typeface="ＭＳ Ｐゴシック" pitchFamily="34" charset="-128"/>
              </a:rPr>
              <a:t>Web-based services</a:t>
            </a:r>
          </a:p>
          <a:p>
            <a:pPr lvl="1"/>
            <a:r>
              <a:rPr lang="en-US" sz="1700" dirty="0">
                <a:ea typeface="ＭＳ Ｐゴシック" pitchFamily="34" charset="-128"/>
              </a:rPr>
              <a:t>Online retailers: order tracking, customized recommendations</a:t>
            </a:r>
          </a:p>
          <a:p>
            <a:pPr lvl="1"/>
            <a:r>
              <a:rPr lang="en-US" sz="1700" dirty="0">
                <a:ea typeface="ＭＳ Ｐゴシック" pitchFamily="34" charset="-128"/>
              </a:rPr>
              <a:t>Online advertisements</a:t>
            </a:r>
          </a:p>
          <a:p>
            <a:r>
              <a:rPr lang="en-US" sz="1700" dirty="0">
                <a:ea typeface="ＭＳ Ｐゴシック" pitchFamily="34" charset="-128"/>
              </a:rPr>
              <a:t>Document databases</a:t>
            </a:r>
          </a:p>
          <a:p>
            <a:r>
              <a:rPr lang="en-US" sz="1700" dirty="0">
                <a:ea typeface="ＭＳ Ｐゴシック" pitchFamily="34" charset="-128"/>
              </a:rPr>
              <a:t>Navigation systems: For maintaining the locations of varies places of interest along with the exact routes of roads, train systems, buses, etc.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159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Course Objectives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just" eaLnBrk="1" hangingPunct="1">
              <a:buClr>
                <a:srgbClr val="C00000"/>
              </a:buClr>
              <a:buFontTx/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 eaLnBrk="1" hangingPunct="1">
              <a:buFontTx/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lvl="1" algn="just" eaLnBrk="1" hangingPunct="1">
              <a:buFontTx/>
              <a:buNone/>
              <a:defRPr/>
            </a:pP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3" name="Bevel 2"/>
          <p:cNvSpPr/>
          <p:nvPr/>
        </p:nvSpPr>
        <p:spPr>
          <a:xfrm>
            <a:off x="2514600" y="1447800"/>
            <a:ext cx="4191000" cy="1042988"/>
          </a:xfrm>
          <a:prstGeom prst="bevel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In this course we aim at studying:</a:t>
            </a:r>
          </a:p>
        </p:txBody>
      </p:sp>
      <p:sp>
        <p:nvSpPr>
          <p:cNvPr id="4" name="Down Arrow 3"/>
          <p:cNvSpPr/>
          <p:nvPr/>
        </p:nvSpPr>
        <p:spPr>
          <a:xfrm>
            <a:off x="4495800" y="2667000"/>
            <a:ext cx="381000" cy="6096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L-Shape 19"/>
          <p:cNvSpPr/>
          <p:nvPr/>
        </p:nvSpPr>
        <p:spPr>
          <a:xfrm rot="5400000">
            <a:off x="751681" y="4426744"/>
            <a:ext cx="887413" cy="147637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621930" y="4868863"/>
            <a:ext cx="1422400" cy="1166812"/>
          </a:xfrm>
          <a:custGeom>
            <a:avLst/>
            <a:gdLst>
              <a:gd name="connsiteX0" fmla="*/ 0 w 1331774"/>
              <a:gd name="connsiteY0" fmla="*/ 0 h 1167378"/>
              <a:gd name="connsiteX1" fmla="*/ 1331774 w 1331774"/>
              <a:gd name="connsiteY1" fmla="*/ 0 h 1167378"/>
              <a:gd name="connsiteX2" fmla="*/ 1331774 w 1331774"/>
              <a:gd name="connsiteY2" fmla="*/ 1167378 h 1167378"/>
              <a:gd name="connsiteX3" fmla="*/ 0 w 1331774"/>
              <a:gd name="connsiteY3" fmla="*/ 1167378 h 1167378"/>
              <a:gd name="connsiteX4" fmla="*/ 0 w 1331774"/>
              <a:gd name="connsiteY4" fmla="*/ 0 h 116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774" h="1167378">
                <a:moveTo>
                  <a:pt x="0" y="0"/>
                </a:moveTo>
                <a:lnTo>
                  <a:pt x="1331774" y="0"/>
                </a:lnTo>
                <a:lnTo>
                  <a:pt x="1331774" y="1167378"/>
                </a:lnTo>
                <a:lnTo>
                  <a:pt x="0" y="11673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0" tIns="49530" rIns="0" bIns="49530" spcCol="1270"/>
          <a:lstStyle/>
          <a:p>
            <a:pPr defTabSz="5778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How to design and implement databases from ‘cradle-to-grave’</a:t>
            </a:r>
            <a:endParaRPr lang="en-US" sz="1600" i="1" dirty="0"/>
          </a:p>
        </p:txBody>
      </p:sp>
      <p:sp>
        <p:nvSpPr>
          <p:cNvPr id="22" name="Isosceles Triangle 21"/>
          <p:cNvSpPr/>
          <p:nvPr/>
        </p:nvSpPr>
        <p:spPr>
          <a:xfrm>
            <a:off x="1684338" y="4319588"/>
            <a:ext cx="252412" cy="250825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L-Shape 22"/>
          <p:cNvSpPr/>
          <p:nvPr/>
        </p:nvSpPr>
        <p:spPr>
          <a:xfrm rot="5400000">
            <a:off x="2382044" y="4023519"/>
            <a:ext cx="887413" cy="147637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2252292" y="4465638"/>
            <a:ext cx="1331913" cy="1166812"/>
          </a:xfrm>
          <a:custGeom>
            <a:avLst/>
            <a:gdLst>
              <a:gd name="connsiteX0" fmla="*/ 0 w 1331774"/>
              <a:gd name="connsiteY0" fmla="*/ 0 h 1167378"/>
              <a:gd name="connsiteX1" fmla="*/ 1331774 w 1331774"/>
              <a:gd name="connsiteY1" fmla="*/ 0 h 1167378"/>
              <a:gd name="connsiteX2" fmla="*/ 1331774 w 1331774"/>
              <a:gd name="connsiteY2" fmla="*/ 1167378 h 1167378"/>
              <a:gd name="connsiteX3" fmla="*/ 0 w 1331774"/>
              <a:gd name="connsiteY3" fmla="*/ 1167378 h 1167378"/>
              <a:gd name="connsiteX4" fmla="*/ 0 w 1331774"/>
              <a:gd name="connsiteY4" fmla="*/ 0 h 116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774" h="1167378">
                <a:moveTo>
                  <a:pt x="0" y="0"/>
                </a:moveTo>
                <a:lnTo>
                  <a:pt x="1331774" y="0"/>
                </a:lnTo>
                <a:lnTo>
                  <a:pt x="1331774" y="1167378"/>
                </a:lnTo>
                <a:lnTo>
                  <a:pt x="0" y="11673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0" tIns="49530" rIns="0" bIns="49530" spcCol="1270"/>
          <a:lstStyle/>
          <a:p>
            <a:pPr defTabSz="5778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dirty="0"/>
              <a:t>How to query and manipulate databases</a:t>
            </a:r>
            <a:endParaRPr lang="en-US" sz="1600" i="1" dirty="0"/>
          </a:p>
        </p:txBody>
      </p:sp>
      <p:sp>
        <p:nvSpPr>
          <p:cNvPr id="25" name="Isosceles Triangle 24"/>
          <p:cNvSpPr/>
          <p:nvPr/>
        </p:nvSpPr>
        <p:spPr>
          <a:xfrm>
            <a:off x="3314700" y="3916363"/>
            <a:ext cx="252413" cy="250825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L-Shape 25"/>
          <p:cNvSpPr/>
          <p:nvPr/>
        </p:nvSpPr>
        <p:spPr>
          <a:xfrm rot="5400000">
            <a:off x="4012406" y="3620294"/>
            <a:ext cx="887413" cy="147637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3882655" y="4060825"/>
            <a:ext cx="1331912" cy="1168400"/>
          </a:xfrm>
          <a:custGeom>
            <a:avLst/>
            <a:gdLst>
              <a:gd name="connsiteX0" fmla="*/ 0 w 1331774"/>
              <a:gd name="connsiteY0" fmla="*/ 0 h 1167378"/>
              <a:gd name="connsiteX1" fmla="*/ 1331774 w 1331774"/>
              <a:gd name="connsiteY1" fmla="*/ 0 h 1167378"/>
              <a:gd name="connsiteX2" fmla="*/ 1331774 w 1331774"/>
              <a:gd name="connsiteY2" fmla="*/ 1167378 h 1167378"/>
              <a:gd name="connsiteX3" fmla="*/ 0 w 1331774"/>
              <a:gd name="connsiteY3" fmla="*/ 1167378 h 1167378"/>
              <a:gd name="connsiteX4" fmla="*/ 0 w 1331774"/>
              <a:gd name="connsiteY4" fmla="*/ 0 h 116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774" h="1167378">
                <a:moveTo>
                  <a:pt x="0" y="0"/>
                </a:moveTo>
                <a:lnTo>
                  <a:pt x="1331774" y="0"/>
                </a:lnTo>
                <a:lnTo>
                  <a:pt x="1331774" y="1167378"/>
                </a:lnTo>
                <a:lnTo>
                  <a:pt x="0" y="11673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0" tIns="49530" rIns="0" bIns="49530" spcCol="1270"/>
          <a:lstStyle/>
          <a:p>
            <a:pPr defTabSz="5778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How to refine and speed up data retrieval and manipulation </a:t>
            </a:r>
            <a:endParaRPr lang="en-US" sz="1600" dirty="0"/>
          </a:p>
        </p:txBody>
      </p:sp>
      <p:sp>
        <p:nvSpPr>
          <p:cNvPr id="28" name="Isosceles Triangle 27"/>
          <p:cNvSpPr/>
          <p:nvPr/>
        </p:nvSpPr>
        <p:spPr>
          <a:xfrm>
            <a:off x="4945063" y="3511550"/>
            <a:ext cx="252412" cy="252413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L-Shape 28"/>
          <p:cNvSpPr/>
          <p:nvPr/>
        </p:nvSpPr>
        <p:spPr>
          <a:xfrm rot="5400000">
            <a:off x="5642769" y="3217069"/>
            <a:ext cx="887413" cy="147637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5513017" y="3657600"/>
            <a:ext cx="1438275" cy="1168400"/>
          </a:xfrm>
          <a:custGeom>
            <a:avLst/>
            <a:gdLst>
              <a:gd name="connsiteX0" fmla="*/ 0 w 1331774"/>
              <a:gd name="connsiteY0" fmla="*/ 0 h 1167378"/>
              <a:gd name="connsiteX1" fmla="*/ 1331774 w 1331774"/>
              <a:gd name="connsiteY1" fmla="*/ 0 h 1167378"/>
              <a:gd name="connsiteX2" fmla="*/ 1331774 w 1331774"/>
              <a:gd name="connsiteY2" fmla="*/ 1167378 h 1167378"/>
              <a:gd name="connsiteX3" fmla="*/ 0 w 1331774"/>
              <a:gd name="connsiteY3" fmla="*/ 1167378 h 1167378"/>
              <a:gd name="connsiteX4" fmla="*/ 0 w 1331774"/>
              <a:gd name="connsiteY4" fmla="*/ 0 h 116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774" h="1167378">
                <a:moveTo>
                  <a:pt x="0" y="0"/>
                </a:moveTo>
                <a:lnTo>
                  <a:pt x="1331774" y="0"/>
                </a:lnTo>
                <a:lnTo>
                  <a:pt x="1331774" y="1167378"/>
                </a:lnTo>
                <a:lnTo>
                  <a:pt x="0" y="11673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0" tIns="49530" rIns="0" bIns="49530" spcCol="1270"/>
          <a:lstStyle/>
          <a:p>
            <a:pPr defTabSz="5778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How to construct buffer and disk space managers, query optimizers, and concurrency and crash recovery managers for DBMSs</a:t>
            </a:r>
            <a:endParaRPr lang="en-US" sz="1600" dirty="0"/>
          </a:p>
        </p:txBody>
      </p:sp>
      <p:sp>
        <p:nvSpPr>
          <p:cNvPr id="31" name="Isosceles Triangle 30"/>
          <p:cNvSpPr/>
          <p:nvPr/>
        </p:nvSpPr>
        <p:spPr>
          <a:xfrm>
            <a:off x="6575425" y="3108325"/>
            <a:ext cx="252413" cy="252413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L-Shape 17"/>
          <p:cNvSpPr/>
          <p:nvPr/>
        </p:nvSpPr>
        <p:spPr>
          <a:xfrm rot="5400000">
            <a:off x="7278529" y="2809928"/>
            <a:ext cx="887413" cy="147637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/>
          <p:cNvSpPr/>
          <p:nvPr/>
        </p:nvSpPr>
        <p:spPr>
          <a:xfrm>
            <a:off x="7131685" y="3250459"/>
            <a:ext cx="1560513" cy="1168400"/>
          </a:xfrm>
          <a:custGeom>
            <a:avLst/>
            <a:gdLst>
              <a:gd name="connsiteX0" fmla="*/ 0 w 1331774"/>
              <a:gd name="connsiteY0" fmla="*/ 0 h 1167378"/>
              <a:gd name="connsiteX1" fmla="*/ 1331774 w 1331774"/>
              <a:gd name="connsiteY1" fmla="*/ 0 h 1167378"/>
              <a:gd name="connsiteX2" fmla="*/ 1331774 w 1331774"/>
              <a:gd name="connsiteY2" fmla="*/ 1167378 h 1167378"/>
              <a:gd name="connsiteX3" fmla="*/ 0 w 1331774"/>
              <a:gd name="connsiteY3" fmla="*/ 1167378 h 1167378"/>
              <a:gd name="connsiteX4" fmla="*/ 0 w 1331774"/>
              <a:gd name="connsiteY4" fmla="*/ 0 h 116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774" h="1167378">
                <a:moveTo>
                  <a:pt x="0" y="0"/>
                </a:moveTo>
                <a:lnTo>
                  <a:pt x="1331774" y="0"/>
                </a:lnTo>
                <a:lnTo>
                  <a:pt x="1331774" y="1167378"/>
                </a:lnTo>
                <a:lnTo>
                  <a:pt x="0" y="11673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9530" tIns="49530" rIns="49530" bIns="49530" spcCol="1270"/>
          <a:lstStyle/>
          <a:p>
            <a:pPr defTabSz="5778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Big Data, Hadoop, BigTable, parallel and distributed DBMSs, NoSQL and </a:t>
            </a:r>
            <a:r>
              <a:rPr lang="en-US" sz="1600" dirty="0" err="1">
                <a:solidFill>
                  <a:schemeClr val="tx1"/>
                </a:solidFill>
              </a:rPr>
              <a:t>NewSQL</a:t>
            </a:r>
            <a:r>
              <a:rPr lang="en-US" sz="1600" dirty="0">
                <a:solidFill>
                  <a:schemeClr val="tx1"/>
                </a:solidFill>
              </a:rPr>
              <a:t> databases</a:t>
            </a:r>
            <a:endParaRPr lang="en-US" sz="1600" dirty="0"/>
          </a:p>
        </p:txBody>
      </p:sp>
      <p:sp>
        <p:nvSpPr>
          <p:cNvPr id="32" name="Isosceles Triangle 31"/>
          <p:cNvSpPr/>
          <p:nvPr/>
        </p:nvSpPr>
        <p:spPr>
          <a:xfrm>
            <a:off x="8211185" y="2701184"/>
            <a:ext cx="252413" cy="252413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ight Bracket 1"/>
          <p:cNvSpPr/>
          <p:nvPr/>
        </p:nvSpPr>
        <p:spPr>
          <a:xfrm rot="5400000">
            <a:off x="1973261" y="4342078"/>
            <a:ext cx="228599" cy="3260724"/>
          </a:xfrm>
          <a:prstGeom prst="rightBracket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08206" y="6132537"/>
            <a:ext cx="198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Application-Centric</a:t>
            </a:r>
          </a:p>
        </p:txBody>
      </p:sp>
      <p:sp>
        <p:nvSpPr>
          <p:cNvPr id="33" name="Right Bracket 32"/>
          <p:cNvSpPr/>
          <p:nvPr/>
        </p:nvSpPr>
        <p:spPr>
          <a:xfrm rot="5400000">
            <a:off x="5326063" y="4345491"/>
            <a:ext cx="228599" cy="3260724"/>
          </a:xfrm>
          <a:prstGeom prst="rightBracket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767984" y="6135950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Systems-Centric &amp; Theory-Centric</a:t>
            </a:r>
          </a:p>
        </p:txBody>
      </p:sp>
      <p:sp>
        <p:nvSpPr>
          <p:cNvPr id="35" name="Right Bracket 34"/>
          <p:cNvSpPr/>
          <p:nvPr/>
        </p:nvSpPr>
        <p:spPr>
          <a:xfrm rot="5400000">
            <a:off x="7888362" y="5104879"/>
            <a:ext cx="228599" cy="1741951"/>
          </a:xfrm>
          <a:prstGeom prst="rightBracket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070823" y="6135951"/>
            <a:ext cx="189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Advanced Topics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(A Brief Overview)</a:t>
            </a:r>
          </a:p>
        </p:txBody>
      </p:sp>
    </p:spTree>
    <p:extLst>
      <p:ext uri="{BB962C8B-B14F-4D97-AF65-F5344CB8AC3E}">
        <p14:creationId xmlns:p14="http://schemas.microsoft.com/office/powerpoint/2010/main" val="247487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/>
      <p:bldP spid="24" grpId="0"/>
      <p:bldP spid="27" grpId="0"/>
      <p:bldP spid="30" grpId="0"/>
      <p:bldP spid="19" grpId="0"/>
      <p:bldP spid="2" grpId="0" animBg="1"/>
      <p:bldP spid="5" grpId="0"/>
      <p:bldP spid="33" grpId="0" animBg="1"/>
      <p:bldP spid="34" grpId="0"/>
      <p:bldP spid="35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2E01110-DAD5-436F-8678-D03417C8C20B}" type="slidenum">
              <a:rPr lang="ar-SA" altLang="en-US">
                <a:latin typeface="Arial Black" panose="020B0A04020102020204" pitchFamily="34" charset="0"/>
              </a:rPr>
              <a:pPr eaLnBrk="1" hangingPunct="1"/>
              <a:t>14</a:t>
            </a:fld>
            <a:endParaRPr lang="en-US" altLang="en-US">
              <a:latin typeface="Arial Black" panose="020B0A04020102020204" pitchFamily="34" charset="0"/>
            </a:endParaRP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305800" cy="762000"/>
          </a:xfrm>
          <a:noFill/>
        </p:spPr>
        <p:txBody>
          <a:bodyPr/>
          <a:lstStyle/>
          <a:p>
            <a:pPr eaLnBrk="1" hangingPunct="1"/>
            <a:r>
              <a:rPr lang="en-US" altLang="en-US" sz="4000">
                <a:latin typeface="Times New Roman" panose="02020603050405020304" pitchFamily="18" charset="0"/>
              </a:rPr>
              <a:t>A bit of History</a:t>
            </a:r>
          </a:p>
        </p:txBody>
      </p:sp>
      <p:sp>
        <p:nvSpPr>
          <p:cNvPr id="1741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458200" cy="3886200"/>
          </a:xfrm>
          <a:noFill/>
        </p:spPr>
        <p:txBody>
          <a:bodyPr/>
          <a:lstStyle/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</a:rPr>
              <a:t>Computer initially used for computational/ engineering purposes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</a:rPr>
              <a:t>Commercial applications introduced File 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125466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4DCBBAB-4C8D-4174-8009-C3652BCE489A}" type="slidenum">
              <a:rPr lang="ar-SA" altLang="en-US">
                <a:latin typeface="Arial Black" panose="020B0A04020102020204" pitchFamily="34" charset="0"/>
              </a:rPr>
              <a:pPr eaLnBrk="1" hangingPunct="1"/>
              <a:t>15</a:t>
            </a:fld>
            <a:endParaRPr lang="en-US" altLang="en-US">
              <a:latin typeface="Arial Black" panose="020B0A04020102020204" pitchFamily="34" charset="0"/>
            </a:endParaRP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title"/>
          </p:nvPr>
        </p:nvSpPr>
        <p:spPr>
          <a:xfrm>
            <a:off x="609600" y="685800"/>
            <a:ext cx="8229600" cy="762000"/>
          </a:xfrm>
          <a:noFill/>
        </p:spPr>
        <p:txBody>
          <a:bodyPr/>
          <a:lstStyle/>
          <a:p>
            <a:pPr eaLnBrk="1" hangingPunct="1"/>
            <a:r>
              <a:rPr lang="en-US" altLang="en-US" sz="4000">
                <a:latin typeface="Times New Roman" panose="02020603050405020304" pitchFamily="18" charset="0"/>
              </a:rPr>
              <a:t>File Processing System</a:t>
            </a:r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848600" cy="23622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</a:rPr>
              <a:t>A collection of application programs that perform services for the end-users such as production of reports</a:t>
            </a:r>
          </a:p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GB" altLang="en-US" sz="2800">
                <a:latin typeface="Times New Roman" panose="02020603050405020304" pitchFamily="18" charset="0"/>
              </a:rPr>
              <a:t>Each program defines and manages its own data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01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6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6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16820C0-3022-4EA3-A008-457CC1AEEFF7}" type="slidenum">
              <a:rPr lang="ar-SA" altLang="en-US">
                <a:latin typeface="Arial Black" panose="020B0A04020102020204" pitchFamily="34" charset="0"/>
              </a:rPr>
              <a:pPr eaLnBrk="1" hangingPunct="1"/>
              <a:t>16</a:t>
            </a:fld>
            <a:endParaRPr lang="en-US" altLang="en-US">
              <a:latin typeface="Arial Black" panose="020B0A04020102020204" pitchFamily="34" charset="0"/>
            </a:endParaRPr>
          </a:p>
        </p:txBody>
      </p:sp>
      <p:grpSp>
        <p:nvGrpSpPr>
          <p:cNvPr id="19459" name="Group 22"/>
          <p:cNvGrpSpPr>
            <a:grpSpLocks/>
          </p:cNvGrpSpPr>
          <p:nvPr/>
        </p:nvGrpSpPr>
        <p:grpSpPr bwMode="auto">
          <a:xfrm>
            <a:off x="381000" y="1295400"/>
            <a:ext cx="8229600" cy="4876800"/>
            <a:chOff x="96" y="528"/>
            <a:chExt cx="5568" cy="3408"/>
          </a:xfrm>
        </p:grpSpPr>
        <p:grpSp>
          <p:nvGrpSpPr>
            <p:cNvPr id="19462" name="Group 4"/>
            <p:cNvGrpSpPr>
              <a:grpSpLocks/>
            </p:cNvGrpSpPr>
            <p:nvPr/>
          </p:nvGrpSpPr>
          <p:grpSpPr bwMode="auto">
            <a:xfrm>
              <a:off x="4153" y="528"/>
              <a:ext cx="1511" cy="3408"/>
              <a:chOff x="4009" y="493"/>
              <a:chExt cx="1261" cy="3338"/>
            </a:xfrm>
          </p:grpSpPr>
          <p:sp>
            <p:nvSpPr>
              <p:cNvPr id="19475" name="Rectangle 5"/>
              <p:cNvSpPr>
                <a:spLocks noChangeArrowheads="1"/>
              </p:cNvSpPr>
              <p:nvPr/>
            </p:nvSpPr>
            <p:spPr bwMode="auto">
              <a:xfrm>
                <a:off x="4166" y="1431"/>
                <a:ext cx="1104" cy="8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2400" b="1">
                    <a:latin typeface="Times New Roman" panose="02020603050405020304" pitchFamily="18" charset="0"/>
                  </a:rPr>
                  <a:t>Registration</a:t>
                </a:r>
              </a:p>
              <a:p>
                <a:pPr algn="ctr"/>
                <a:r>
                  <a:rPr lang="en-US" altLang="en-US" sz="2400" b="1">
                    <a:latin typeface="Times New Roman" panose="02020603050405020304" pitchFamily="18" charset="0"/>
                  </a:rPr>
                  <a:t>Applications</a:t>
                </a:r>
              </a:p>
            </p:txBody>
          </p:sp>
          <p:sp>
            <p:nvSpPr>
              <p:cNvPr id="19476" name="AutoShape 6"/>
              <p:cNvSpPr>
                <a:spLocks noChangeArrowheads="1"/>
              </p:cNvSpPr>
              <p:nvPr/>
            </p:nvSpPr>
            <p:spPr bwMode="auto">
              <a:xfrm>
                <a:off x="4310" y="2775"/>
                <a:ext cx="816" cy="1056"/>
              </a:xfrm>
              <a:prstGeom prst="can">
                <a:avLst>
                  <a:gd name="adj" fmla="val 32353"/>
                </a:avLst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>
                    <a:latin typeface="Tahoma" panose="020B0604030504040204" pitchFamily="34" charset="0"/>
                  </a:rPr>
                  <a:t>Registration</a:t>
                </a:r>
              </a:p>
              <a:p>
                <a:pPr algn="ctr" eaLnBrk="1" hangingPunct="1"/>
                <a:r>
                  <a:rPr lang="en-US" altLang="en-US" b="1">
                    <a:latin typeface="Tahoma" panose="020B0604030504040204" pitchFamily="34" charset="0"/>
                  </a:rPr>
                  <a:t>Data</a:t>
                </a:r>
              </a:p>
              <a:p>
                <a:pPr algn="ctr" eaLnBrk="1" hangingPunct="1"/>
                <a:r>
                  <a:rPr lang="en-US" altLang="en-US" b="1">
                    <a:latin typeface="Tahoma" panose="020B0604030504040204" pitchFamily="34" charset="0"/>
                  </a:rPr>
                  <a:t>Files</a:t>
                </a:r>
              </a:p>
            </p:txBody>
          </p:sp>
          <p:sp>
            <p:nvSpPr>
              <p:cNvPr id="19477" name="Rectangle 7"/>
              <p:cNvSpPr>
                <a:spLocks noChangeArrowheads="1"/>
              </p:cNvSpPr>
              <p:nvPr/>
            </p:nvSpPr>
            <p:spPr bwMode="auto">
              <a:xfrm>
                <a:off x="4009" y="493"/>
                <a:ext cx="1248" cy="37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2800" b="1"/>
                  <a:t>Registration</a:t>
                </a:r>
              </a:p>
            </p:txBody>
          </p:sp>
          <p:sp>
            <p:nvSpPr>
              <p:cNvPr id="19478" name="Line 8"/>
              <p:cNvSpPr>
                <a:spLocks noChangeShapeType="1"/>
              </p:cNvSpPr>
              <p:nvPr/>
            </p:nvSpPr>
            <p:spPr bwMode="auto">
              <a:xfrm>
                <a:off x="4646" y="903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9" name="Line 9"/>
              <p:cNvSpPr>
                <a:spLocks noChangeShapeType="1"/>
              </p:cNvSpPr>
              <p:nvPr/>
            </p:nvSpPr>
            <p:spPr bwMode="auto">
              <a:xfrm>
                <a:off x="4646" y="2295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9463" name="Group 10"/>
            <p:cNvGrpSpPr>
              <a:grpSpLocks/>
            </p:cNvGrpSpPr>
            <p:nvPr/>
          </p:nvGrpSpPr>
          <p:grpSpPr bwMode="auto">
            <a:xfrm>
              <a:off x="2160" y="528"/>
              <a:ext cx="1602" cy="3338"/>
              <a:chOff x="4009" y="493"/>
              <a:chExt cx="1261" cy="3338"/>
            </a:xfrm>
          </p:grpSpPr>
          <p:sp>
            <p:nvSpPr>
              <p:cNvPr id="19470" name="Rectangle 11"/>
              <p:cNvSpPr>
                <a:spLocks noChangeArrowheads="1"/>
              </p:cNvSpPr>
              <p:nvPr/>
            </p:nvSpPr>
            <p:spPr bwMode="auto">
              <a:xfrm>
                <a:off x="4166" y="1431"/>
                <a:ext cx="1104" cy="8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2400" b="1">
                    <a:latin typeface="Times New Roman" panose="02020603050405020304" pitchFamily="18" charset="0"/>
                  </a:rPr>
                  <a:t>Examination</a:t>
                </a:r>
              </a:p>
              <a:p>
                <a:pPr algn="ctr"/>
                <a:r>
                  <a:rPr lang="en-US" altLang="en-US" sz="2400" b="1">
                    <a:latin typeface="Times New Roman" panose="02020603050405020304" pitchFamily="18" charset="0"/>
                  </a:rPr>
                  <a:t>Applications</a:t>
                </a:r>
              </a:p>
            </p:txBody>
          </p:sp>
          <p:sp>
            <p:nvSpPr>
              <p:cNvPr id="19471" name="AutoShape 12"/>
              <p:cNvSpPr>
                <a:spLocks noChangeArrowheads="1"/>
              </p:cNvSpPr>
              <p:nvPr/>
            </p:nvSpPr>
            <p:spPr bwMode="auto">
              <a:xfrm>
                <a:off x="4310" y="2775"/>
                <a:ext cx="816" cy="1056"/>
              </a:xfrm>
              <a:prstGeom prst="can">
                <a:avLst>
                  <a:gd name="adj" fmla="val 32353"/>
                </a:avLst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>
                    <a:latin typeface="Tahoma" panose="020B0604030504040204" pitchFamily="34" charset="0"/>
                  </a:rPr>
                  <a:t>Examination</a:t>
                </a:r>
              </a:p>
              <a:p>
                <a:pPr algn="ctr" eaLnBrk="1" hangingPunct="1"/>
                <a:r>
                  <a:rPr lang="en-US" altLang="en-US" b="1">
                    <a:latin typeface="Tahoma" panose="020B0604030504040204" pitchFamily="34" charset="0"/>
                  </a:rPr>
                  <a:t>Data</a:t>
                </a:r>
              </a:p>
              <a:p>
                <a:pPr algn="ctr" eaLnBrk="1" hangingPunct="1"/>
                <a:r>
                  <a:rPr lang="en-US" altLang="en-US" b="1">
                    <a:latin typeface="Tahoma" panose="020B0604030504040204" pitchFamily="34" charset="0"/>
                  </a:rPr>
                  <a:t>Files</a:t>
                </a:r>
              </a:p>
            </p:txBody>
          </p:sp>
          <p:sp>
            <p:nvSpPr>
              <p:cNvPr id="19472" name="Rectangle 13"/>
              <p:cNvSpPr>
                <a:spLocks noChangeArrowheads="1"/>
              </p:cNvSpPr>
              <p:nvPr/>
            </p:nvSpPr>
            <p:spPr bwMode="auto">
              <a:xfrm>
                <a:off x="4009" y="493"/>
                <a:ext cx="1248" cy="37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2800" b="1"/>
                  <a:t>Examination</a:t>
                </a:r>
              </a:p>
            </p:txBody>
          </p:sp>
          <p:sp>
            <p:nvSpPr>
              <p:cNvPr id="19473" name="Line 14"/>
              <p:cNvSpPr>
                <a:spLocks noChangeShapeType="1"/>
              </p:cNvSpPr>
              <p:nvPr/>
            </p:nvSpPr>
            <p:spPr bwMode="auto">
              <a:xfrm>
                <a:off x="4646" y="903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4" name="Line 15"/>
              <p:cNvSpPr>
                <a:spLocks noChangeShapeType="1"/>
              </p:cNvSpPr>
              <p:nvPr/>
            </p:nvSpPr>
            <p:spPr bwMode="auto">
              <a:xfrm>
                <a:off x="4646" y="2295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9464" name="Group 16"/>
            <p:cNvGrpSpPr>
              <a:grpSpLocks/>
            </p:cNvGrpSpPr>
            <p:nvPr/>
          </p:nvGrpSpPr>
          <p:grpSpPr bwMode="auto">
            <a:xfrm>
              <a:off x="96" y="550"/>
              <a:ext cx="1632" cy="3290"/>
              <a:chOff x="4009" y="493"/>
              <a:chExt cx="1261" cy="3338"/>
            </a:xfrm>
          </p:grpSpPr>
          <p:sp>
            <p:nvSpPr>
              <p:cNvPr id="19465" name="Rectangle 17"/>
              <p:cNvSpPr>
                <a:spLocks noChangeArrowheads="1"/>
              </p:cNvSpPr>
              <p:nvPr/>
            </p:nvSpPr>
            <p:spPr bwMode="auto">
              <a:xfrm>
                <a:off x="4166" y="1431"/>
                <a:ext cx="1104" cy="8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2400" b="1">
                    <a:latin typeface="Times New Roman" panose="02020603050405020304" pitchFamily="18" charset="0"/>
                  </a:rPr>
                  <a:t>Library</a:t>
                </a:r>
              </a:p>
              <a:p>
                <a:pPr algn="ctr"/>
                <a:r>
                  <a:rPr lang="en-US" altLang="en-US" sz="2400" b="1">
                    <a:latin typeface="Times New Roman" panose="02020603050405020304" pitchFamily="18" charset="0"/>
                  </a:rPr>
                  <a:t>Applications</a:t>
                </a:r>
              </a:p>
            </p:txBody>
          </p:sp>
          <p:sp>
            <p:nvSpPr>
              <p:cNvPr id="19466" name="AutoShape 18"/>
              <p:cNvSpPr>
                <a:spLocks noChangeArrowheads="1"/>
              </p:cNvSpPr>
              <p:nvPr/>
            </p:nvSpPr>
            <p:spPr bwMode="auto">
              <a:xfrm>
                <a:off x="4310" y="2775"/>
                <a:ext cx="816" cy="1056"/>
              </a:xfrm>
              <a:prstGeom prst="can">
                <a:avLst>
                  <a:gd name="adj" fmla="val 32353"/>
                </a:avLst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>
                    <a:latin typeface="Tahoma" panose="020B0604030504040204" pitchFamily="34" charset="0"/>
                  </a:rPr>
                  <a:t>Library</a:t>
                </a:r>
              </a:p>
              <a:p>
                <a:pPr algn="ctr" eaLnBrk="1" hangingPunct="1"/>
                <a:r>
                  <a:rPr lang="en-US" altLang="en-US" b="1">
                    <a:latin typeface="Tahoma" panose="020B0604030504040204" pitchFamily="34" charset="0"/>
                  </a:rPr>
                  <a:t>Data</a:t>
                </a:r>
              </a:p>
              <a:p>
                <a:pPr algn="ctr" eaLnBrk="1" hangingPunct="1"/>
                <a:r>
                  <a:rPr lang="en-US" altLang="en-US" b="1">
                    <a:latin typeface="Tahoma" panose="020B0604030504040204" pitchFamily="34" charset="0"/>
                  </a:rPr>
                  <a:t>Files</a:t>
                </a:r>
              </a:p>
            </p:txBody>
          </p:sp>
          <p:sp>
            <p:nvSpPr>
              <p:cNvPr id="19467" name="Rectangle 19"/>
              <p:cNvSpPr>
                <a:spLocks noChangeArrowheads="1"/>
              </p:cNvSpPr>
              <p:nvPr/>
            </p:nvSpPr>
            <p:spPr bwMode="auto">
              <a:xfrm>
                <a:off x="4009" y="493"/>
                <a:ext cx="1248" cy="37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2800" b="1"/>
                  <a:t>Library</a:t>
                </a:r>
              </a:p>
            </p:txBody>
          </p:sp>
          <p:sp>
            <p:nvSpPr>
              <p:cNvPr id="19468" name="Line 20"/>
              <p:cNvSpPr>
                <a:spLocks noChangeShapeType="1"/>
              </p:cNvSpPr>
              <p:nvPr/>
            </p:nvSpPr>
            <p:spPr bwMode="auto">
              <a:xfrm>
                <a:off x="4646" y="903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69" name="Line 21"/>
              <p:cNvSpPr>
                <a:spLocks noChangeShapeType="1"/>
              </p:cNvSpPr>
              <p:nvPr/>
            </p:nvSpPr>
            <p:spPr bwMode="auto">
              <a:xfrm>
                <a:off x="4646" y="2295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177175" name="Rectangle 23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229600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latin typeface="Times New Roman" panose="02020603050405020304" pitchFamily="18" charset="0"/>
              </a:rPr>
              <a:t>File Processing Systems</a:t>
            </a:r>
          </a:p>
        </p:txBody>
      </p:sp>
      <p:sp>
        <p:nvSpPr>
          <p:cNvPr id="177176" name="Text Box 24"/>
          <p:cNvSpPr txBox="1">
            <a:spLocks noChangeArrowheads="1"/>
          </p:cNvSpPr>
          <p:nvPr/>
        </p:nvSpPr>
        <p:spPr bwMode="auto">
          <a:xfrm>
            <a:off x="2438400" y="6248400"/>
            <a:ext cx="448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Times New Roman" panose="02020603050405020304" pitchFamily="18" charset="0"/>
              </a:rPr>
              <a:t>Program and Data Interdependence</a:t>
            </a:r>
          </a:p>
        </p:txBody>
      </p:sp>
    </p:spTree>
    <p:extLst>
      <p:ext uri="{BB962C8B-B14F-4D97-AF65-F5344CB8AC3E}">
        <p14:creationId xmlns:p14="http://schemas.microsoft.com/office/powerpoint/2010/main" val="261481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75" grpId="0"/>
      <p:bldP spid="1771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ACE102D-2117-453B-9892-945597E15E58}" type="slidenum">
              <a:rPr lang="ar-SA" altLang="en-US">
                <a:latin typeface="Arial Black" panose="020B0A04020102020204" pitchFamily="34" charset="0"/>
              </a:rPr>
              <a:pPr eaLnBrk="1" hangingPunct="1"/>
              <a:t>17</a:t>
            </a:fld>
            <a:endParaRPr lang="en-US" altLang="en-US">
              <a:latin typeface="Arial Black" panose="020B0A04020102020204" pitchFamily="34" charset="0"/>
            </a:endParaRPr>
          </a:p>
        </p:txBody>
      </p:sp>
      <p:grpSp>
        <p:nvGrpSpPr>
          <p:cNvPr id="20483" name="Group 4"/>
          <p:cNvGrpSpPr>
            <a:grpSpLocks/>
          </p:cNvGrpSpPr>
          <p:nvPr/>
        </p:nvGrpSpPr>
        <p:grpSpPr bwMode="auto">
          <a:xfrm>
            <a:off x="609600" y="1752600"/>
            <a:ext cx="2438400" cy="3362325"/>
            <a:chOff x="240" y="1008"/>
            <a:chExt cx="1403" cy="2118"/>
          </a:xfrm>
        </p:grpSpPr>
        <p:sp>
          <p:nvSpPr>
            <p:cNvPr id="20522" name="Rectangle 5"/>
            <p:cNvSpPr>
              <a:spLocks noChangeArrowheads="1"/>
            </p:cNvSpPr>
            <p:nvPr/>
          </p:nvSpPr>
          <p:spPr bwMode="auto">
            <a:xfrm>
              <a:off x="240" y="2829"/>
              <a:ext cx="1403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23" name="Rectangle 6"/>
            <p:cNvSpPr>
              <a:spLocks noChangeArrowheads="1"/>
            </p:cNvSpPr>
            <p:nvPr/>
          </p:nvSpPr>
          <p:spPr bwMode="auto">
            <a:xfrm>
              <a:off x="240" y="2532"/>
              <a:ext cx="1403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Fine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24" name="Rectangle 7"/>
            <p:cNvSpPr>
              <a:spLocks noChangeArrowheads="1"/>
            </p:cNvSpPr>
            <p:nvPr/>
          </p:nvSpPr>
          <p:spPr bwMode="auto">
            <a:xfrm>
              <a:off x="240" y="2235"/>
              <a:ext cx="1403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Books Issued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25" name="Rectangle 8"/>
            <p:cNvSpPr>
              <a:spLocks noChangeArrowheads="1"/>
            </p:cNvSpPr>
            <p:nvPr/>
          </p:nvSpPr>
          <p:spPr bwMode="auto">
            <a:xfrm>
              <a:off x="240" y="1938"/>
              <a:ext cx="1403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Father Name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26" name="Rectangle 9"/>
            <p:cNvSpPr>
              <a:spLocks noChangeArrowheads="1"/>
            </p:cNvSpPr>
            <p:nvPr/>
          </p:nvSpPr>
          <p:spPr bwMode="auto">
            <a:xfrm>
              <a:off x="240" y="1641"/>
              <a:ext cx="1403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Name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27" name="Rectangle 10"/>
            <p:cNvSpPr>
              <a:spLocks noChangeArrowheads="1"/>
            </p:cNvSpPr>
            <p:nvPr/>
          </p:nvSpPr>
          <p:spPr bwMode="auto">
            <a:xfrm>
              <a:off x="240" y="1344"/>
              <a:ext cx="1403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Reg_Number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28" name="Rectangle 11"/>
            <p:cNvSpPr>
              <a:spLocks noChangeArrowheads="1"/>
            </p:cNvSpPr>
            <p:nvPr/>
          </p:nvSpPr>
          <p:spPr bwMode="auto">
            <a:xfrm>
              <a:off x="240" y="1008"/>
              <a:ext cx="1403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Library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0529" name="Line 12"/>
            <p:cNvSpPr>
              <a:spLocks noChangeShapeType="1"/>
            </p:cNvSpPr>
            <p:nvPr/>
          </p:nvSpPr>
          <p:spPr bwMode="auto">
            <a:xfrm>
              <a:off x="240" y="1008"/>
              <a:ext cx="140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0" name="Line 13"/>
            <p:cNvSpPr>
              <a:spLocks noChangeShapeType="1"/>
            </p:cNvSpPr>
            <p:nvPr/>
          </p:nvSpPr>
          <p:spPr bwMode="auto">
            <a:xfrm>
              <a:off x="240" y="3126"/>
              <a:ext cx="140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1" name="Line 14"/>
            <p:cNvSpPr>
              <a:spLocks noChangeShapeType="1"/>
            </p:cNvSpPr>
            <p:nvPr/>
          </p:nvSpPr>
          <p:spPr bwMode="auto">
            <a:xfrm>
              <a:off x="240" y="1008"/>
              <a:ext cx="0" cy="211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2" name="Line 15"/>
            <p:cNvSpPr>
              <a:spLocks noChangeShapeType="1"/>
            </p:cNvSpPr>
            <p:nvPr/>
          </p:nvSpPr>
          <p:spPr bwMode="auto">
            <a:xfrm>
              <a:off x="240" y="1344"/>
              <a:ext cx="140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3" name="Line 16"/>
            <p:cNvSpPr>
              <a:spLocks noChangeShapeType="1"/>
            </p:cNvSpPr>
            <p:nvPr/>
          </p:nvSpPr>
          <p:spPr bwMode="auto">
            <a:xfrm>
              <a:off x="1643" y="1008"/>
              <a:ext cx="0" cy="2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4" name="Line 17"/>
            <p:cNvSpPr>
              <a:spLocks noChangeShapeType="1"/>
            </p:cNvSpPr>
            <p:nvPr/>
          </p:nvSpPr>
          <p:spPr bwMode="auto">
            <a:xfrm>
              <a:off x="240" y="1641"/>
              <a:ext cx="140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5" name="Line 18"/>
            <p:cNvSpPr>
              <a:spLocks noChangeShapeType="1"/>
            </p:cNvSpPr>
            <p:nvPr/>
          </p:nvSpPr>
          <p:spPr bwMode="auto">
            <a:xfrm>
              <a:off x="240" y="1938"/>
              <a:ext cx="140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6" name="Line 19"/>
            <p:cNvSpPr>
              <a:spLocks noChangeShapeType="1"/>
            </p:cNvSpPr>
            <p:nvPr/>
          </p:nvSpPr>
          <p:spPr bwMode="auto">
            <a:xfrm>
              <a:off x="240" y="2235"/>
              <a:ext cx="140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7" name="Line 20"/>
            <p:cNvSpPr>
              <a:spLocks noChangeShapeType="1"/>
            </p:cNvSpPr>
            <p:nvPr/>
          </p:nvSpPr>
          <p:spPr bwMode="auto">
            <a:xfrm>
              <a:off x="240" y="2532"/>
              <a:ext cx="140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8" name="Line 21"/>
            <p:cNvSpPr>
              <a:spLocks noChangeShapeType="1"/>
            </p:cNvSpPr>
            <p:nvPr/>
          </p:nvSpPr>
          <p:spPr bwMode="auto">
            <a:xfrm>
              <a:off x="240" y="2829"/>
              <a:ext cx="140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0484" name="Group 22"/>
          <p:cNvGrpSpPr>
            <a:grpSpLocks/>
          </p:cNvGrpSpPr>
          <p:nvPr/>
        </p:nvGrpSpPr>
        <p:grpSpPr bwMode="auto">
          <a:xfrm>
            <a:off x="3505200" y="1752600"/>
            <a:ext cx="2438400" cy="3362325"/>
            <a:chOff x="1935" y="1008"/>
            <a:chExt cx="1387" cy="2118"/>
          </a:xfrm>
        </p:grpSpPr>
        <p:sp>
          <p:nvSpPr>
            <p:cNvPr id="20505" name="Rectangle 23"/>
            <p:cNvSpPr>
              <a:spLocks noChangeArrowheads="1"/>
            </p:cNvSpPr>
            <p:nvPr/>
          </p:nvSpPr>
          <p:spPr bwMode="auto">
            <a:xfrm>
              <a:off x="1935" y="2829"/>
              <a:ext cx="13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Grade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06" name="Rectangle 24"/>
            <p:cNvSpPr>
              <a:spLocks noChangeArrowheads="1"/>
            </p:cNvSpPr>
            <p:nvPr/>
          </p:nvSpPr>
          <p:spPr bwMode="auto">
            <a:xfrm>
              <a:off x="1935" y="2532"/>
              <a:ext cx="13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Semester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07" name="Rectangle 25"/>
            <p:cNvSpPr>
              <a:spLocks noChangeArrowheads="1"/>
            </p:cNvSpPr>
            <p:nvPr/>
          </p:nvSpPr>
          <p:spPr bwMode="auto">
            <a:xfrm>
              <a:off x="1935" y="2235"/>
              <a:ext cx="13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08" name="Rectangle 26"/>
            <p:cNvSpPr>
              <a:spLocks noChangeArrowheads="1"/>
            </p:cNvSpPr>
            <p:nvPr/>
          </p:nvSpPr>
          <p:spPr bwMode="auto">
            <a:xfrm>
              <a:off x="1935" y="1938"/>
              <a:ext cx="13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09" name="Rectangle 27"/>
            <p:cNvSpPr>
              <a:spLocks noChangeArrowheads="1"/>
            </p:cNvSpPr>
            <p:nvPr/>
          </p:nvSpPr>
          <p:spPr bwMode="auto">
            <a:xfrm>
              <a:off x="1935" y="1641"/>
              <a:ext cx="13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Name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10" name="Rectangle 28"/>
            <p:cNvSpPr>
              <a:spLocks noChangeArrowheads="1"/>
            </p:cNvSpPr>
            <p:nvPr/>
          </p:nvSpPr>
          <p:spPr bwMode="auto">
            <a:xfrm>
              <a:off x="1935" y="1344"/>
              <a:ext cx="13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Reg_Number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511" name="Rectangle 29"/>
            <p:cNvSpPr>
              <a:spLocks noChangeArrowheads="1"/>
            </p:cNvSpPr>
            <p:nvPr/>
          </p:nvSpPr>
          <p:spPr bwMode="auto">
            <a:xfrm>
              <a:off x="1935" y="1008"/>
              <a:ext cx="1387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Examination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0512" name="Line 30"/>
            <p:cNvSpPr>
              <a:spLocks noChangeShapeType="1"/>
            </p:cNvSpPr>
            <p:nvPr/>
          </p:nvSpPr>
          <p:spPr bwMode="auto">
            <a:xfrm>
              <a:off x="1935" y="1008"/>
              <a:ext cx="13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3" name="Line 31"/>
            <p:cNvSpPr>
              <a:spLocks noChangeShapeType="1"/>
            </p:cNvSpPr>
            <p:nvPr/>
          </p:nvSpPr>
          <p:spPr bwMode="auto">
            <a:xfrm>
              <a:off x="1935" y="1008"/>
              <a:ext cx="0" cy="2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4" name="Line 32"/>
            <p:cNvSpPr>
              <a:spLocks noChangeShapeType="1"/>
            </p:cNvSpPr>
            <p:nvPr/>
          </p:nvSpPr>
          <p:spPr bwMode="auto">
            <a:xfrm>
              <a:off x="1935" y="1344"/>
              <a:ext cx="13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5" name="Line 33"/>
            <p:cNvSpPr>
              <a:spLocks noChangeShapeType="1"/>
            </p:cNvSpPr>
            <p:nvPr/>
          </p:nvSpPr>
          <p:spPr bwMode="auto">
            <a:xfrm>
              <a:off x="3322" y="1008"/>
              <a:ext cx="0" cy="2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6" name="Line 34"/>
            <p:cNvSpPr>
              <a:spLocks noChangeShapeType="1"/>
            </p:cNvSpPr>
            <p:nvPr/>
          </p:nvSpPr>
          <p:spPr bwMode="auto">
            <a:xfrm>
              <a:off x="1935" y="1641"/>
              <a:ext cx="13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7" name="Line 35"/>
            <p:cNvSpPr>
              <a:spLocks noChangeShapeType="1"/>
            </p:cNvSpPr>
            <p:nvPr/>
          </p:nvSpPr>
          <p:spPr bwMode="auto">
            <a:xfrm>
              <a:off x="1935" y="1938"/>
              <a:ext cx="13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8" name="Line 36"/>
            <p:cNvSpPr>
              <a:spLocks noChangeShapeType="1"/>
            </p:cNvSpPr>
            <p:nvPr/>
          </p:nvSpPr>
          <p:spPr bwMode="auto">
            <a:xfrm>
              <a:off x="1935" y="2235"/>
              <a:ext cx="13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9" name="Line 37"/>
            <p:cNvSpPr>
              <a:spLocks noChangeShapeType="1"/>
            </p:cNvSpPr>
            <p:nvPr/>
          </p:nvSpPr>
          <p:spPr bwMode="auto">
            <a:xfrm>
              <a:off x="1935" y="2532"/>
              <a:ext cx="13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20" name="Line 38"/>
            <p:cNvSpPr>
              <a:spLocks noChangeShapeType="1"/>
            </p:cNvSpPr>
            <p:nvPr/>
          </p:nvSpPr>
          <p:spPr bwMode="auto">
            <a:xfrm>
              <a:off x="1935" y="2829"/>
              <a:ext cx="13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21" name="Line 39"/>
            <p:cNvSpPr>
              <a:spLocks noChangeShapeType="1"/>
            </p:cNvSpPr>
            <p:nvPr/>
          </p:nvSpPr>
          <p:spPr bwMode="auto">
            <a:xfrm>
              <a:off x="1935" y="3126"/>
              <a:ext cx="13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0485" name="Group 40"/>
          <p:cNvGrpSpPr>
            <a:grpSpLocks/>
          </p:cNvGrpSpPr>
          <p:nvPr/>
        </p:nvGrpSpPr>
        <p:grpSpPr bwMode="auto">
          <a:xfrm>
            <a:off x="6465888" y="1752600"/>
            <a:ext cx="2449512" cy="3362325"/>
            <a:chOff x="3785" y="1008"/>
            <a:chExt cx="1687" cy="2118"/>
          </a:xfrm>
        </p:grpSpPr>
        <p:sp>
          <p:nvSpPr>
            <p:cNvPr id="20488" name="Rectangle 41"/>
            <p:cNvSpPr>
              <a:spLocks noChangeArrowheads="1"/>
            </p:cNvSpPr>
            <p:nvPr/>
          </p:nvSpPr>
          <p:spPr bwMode="auto">
            <a:xfrm>
              <a:off x="3785" y="2829"/>
              <a:ext cx="16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489" name="Rectangle 42"/>
            <p:cNvSpPr>
              <a:spLocks noChangeArrowheads="1"/>
            </p:cNvSpPr>
            <p:nvPr/>
          </p:nvSpPr>
          <p:spPr bwMode="auto">
            <a:xfrm>
              <a:off x="3785" y="2532"/>
              <a:ext cx="16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490" name="Rectangle 43"/>
            <p:cNvSpPr>
              <a:spLocks noChangeArrowheads="1"/>
            </p:cNvSpPr>
            <p:nvPr/>
          </p:nvSpPr>
          <p:spPr bwMode="auto">
            <a:xfrm>
              <a:off x="3785" y="2235"/>
              <a:ext cx="16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491" name="Rectangle 44"/>
            <p:cNvSpPr>
              <a:spLocks noChangeArrowheads="1"/>
            </p:cNvSpPr>
            <p:nvPr/>
          </p:nvSpPr>
          <p:spPr bwMode="auto">
            <a:xfrm>
              <a:off x="3785" y="1938"/>
              <a:ext cx="16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Father Name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492" name="Rectangle 45"/>
            <p:cNvSpPr>
              <a:spLocks noChangeArrowheads="1"/>
            </p:cNvSpPr>
            <p:nvPr/>
          </p:nvSpPr>
          <p:spPr bwMode="auto">
            <a:xfrm>
              <a:off x="3785" y="1641"/>
              <a:ext cx="16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Name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493" name="Rectangle 46"/>
            <p:cNvSpPr>
              <a:spLocks noChangeArrowheads="1"/>
            </p:cNvSpPr>
            <p:nvPr/>
          </p:nvSpPr>
          <p:spPr bwMode="auto">
            <a:xfrm>
              <a:off x="3785" y="1344"/>
              <a:ext cx="1687" cy="2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Reg_Number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494" name="Rectangle 47"/>
            <p:cNvSpPr>
              <a:spLocks noChangeArrowheads="1"/>
            </p:cNvSpPr>
            <p:nvPr/>
          </p:nvSpPr>
          <p:spPr bwMode="auto">
            <a:xfrm>
              <a:off x="3785" y="1008"/>
              <a:ext cx="1687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Registration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0495" name="Line 48"/>
            <p:cNvSpPr>
              <a:spLocks noChangeShapeType="1"/>
            </p:cNvSpPr>
            <p:nvPr/>
          </p:nvSpPr>
          <p:spPr bwMode="auto">
            <a:xfrm>
              <a:off x="5472" y="1008"/>
              <a:ext cx="0" cy="211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96" name="Line 49"/>
            <p:cNvSpPr>
              <a:spLocks noChangeShapeType="1"/>
            </p:cNvSpPr>
            <p:nvPr/>
          </p:nvSpPr>
          <p:spPr bwMode="auto">
            <a:xfrm>
              <a:off x="3785" y="1008"/>
              <a:ext cx="16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97" name="Line 50"/>
            <p:cNvSpPr>
              <a:spLocks noChangeShapeType="1"/>
            </p:cNvSpPr>
            <p:nvPr/>
          </p:nvSpPr>
          <p:spPr bwMode="auto">
            <a:xfrm>
              <a:off x="3785" y="1008"/>
              <a:ext cx="0" cy="2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98" name="Line 51"/>
            <p:cNvSpPr>
              <a:spLocks noChangeShapeType="1"/>
            </p:cNvSpPr>
            <p:nvPr/>
          </p:nvSpPr>
          <p:spPr bwMode="auto">
            <a:xfrm>
              <a:off x="3785" y="1344"/>
              <a:ext cx="16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99" name="Line 52"/>
            <p:cNvSpPr>
              <a:spLocks noChangeShapeType="1"/>
            </p:cNvSpPr>
            <p:nvPr/>
          </p:nvSpPr>
          <p:spPr bwMode="auto">
            <a:xfrm>
              <a:off x="3785" y="1641"/>
              <a:ext cx="16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00" name="Line 53"/>
            <p:cNvSpPr>
              <a:spLocks noChangeShapeType="1"/>
            </p:cNvSpPr>
            <p:nvPr/>
          </p:nvSpPr>
          <p:spPr bwMode="auto">
            <a:xfrm>
              <a:off x="3785" y="1938"/>
              <a:ext cx="16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01" name="Line 54"/>
            <p:cNvSpPr>
              <a:spLocks noChangeShapeType="1"/>
            </p:cNvSpPr>
            <p:nvPr/>
          </p:nvSpPr>
          <p:spPr bwMode="auto">
            <a:xfrm>
              <a:off x="3785" y="2235"/>
              <a:ext cx="16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02" name="Line 55"/>
            <p:cNvSpPr>
              <a:spLocks noChangeShapeType="1"/>
            </p:cNvSpPr>
            <p:nvPr/>
          </p:nvSpPr>
          <p:spPr bwMode="auto">
            <a:xfrm>
              <a:off x="3785" y="2532"/>
              <a:ext cx="16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03" name="Line 56"/>
            <p:cNvSpPr>
              <a:spLocks noChangeShapeType="1"/>
            </p:cNvSpPr>
            <p:nvPr/>
          </p:nvSpPr>
          <p:spPr bwMode="auto">
            <a:xfrm>
              <a:off x="3785" y="2829"/>
              <a:ext cx="16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04" name="Line 57"/>
            <p:cNvSpPr>
              <a:spLocks noChangeShapeType="1"/>
            </p:cNvSpPr>
            <p:nvPr/>
          </p:nvSpPr>
          <p:spPr bwMode="auto">
            <a:xfrm>
              <a:off x="3785" y="3126"/>
              <a:ext cx="1687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8234" name="Rectangle 58"/>
          <p:cNvSpPr>
            <a:spLocks noGrp="1" noChangeArrowheads="1"/>
          </p:cNvSpPr>
          <p:nvPr>
            <p:ph type="title"/>
          </p:nvPr>
        </p:nvSpPr>
        <p:spPr>
          <a:xfrm>
            <a:off x="609600" y="454025"/>
            <a:ext cx="8229600" cy="687388"/>
          </a:xfrm>
          <a:noFill/>
        </p:spPr>
        <p:txBody>
          <a:bodyPr anchorCtr="1">
            <a:normAutofit fontScale="90000"/>
          </a:bodyPr>
          <a:lstStyle/>
          <a:p>
            <a:pPr eaLnBrk="1" hangingPunct="1"/>
            <a:r>
              <a:rPr lang="en-US" altLang="en-US" sz="4000">
                <a:latin typeface="Times New Roman" panose="02020603050405020304" pitchFamily="18" charset="0"/>
              </a:rPr>
              <a:t>File Processing Systems</a:t>
            </a:r>
          </a:p>
        </p:txBody>
      </p:sp>
      <p:sp>
        <p:nvSpPr>
          <p:cNvPr id="178236" name="Text Box 60"/>
          <p:cNvSpPr txBox="1">
            <a:spLocks noChangeArrowheads="1"/>
          </p:cNvSpPr>
          <p:nvPr/>
        </p:nvSpPr>
        <p:spPr bwMode="auto">
          <a:xfrm>
            <a:off x="2667000" y="594360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8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8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234" grpId="0" autoUpdateAnimBg="0"/>
      <p:bldP spid="178236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Times New Roman" panose="02020603050405020304" pitchFamily="18" charset="0"/>
              </a:rPr>
              <a:t>Files Based Processing</a:t>
            </a:r>
          </a:p>
        </p:txBody>
      </p:sp>
      <p:pic>
        <p:nvPicPr>
          <p:cNvPr id="21507" name="Picture 4" descr="C01NF0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013" y="1676400"/>
            <a:ext cx="8078787" cy="3505200"/>
          </a:xfrm>
          <a:noFill/>
        </p:spPr>
      </p:pic>
    </p:spTree>
    <p:extLst>
      <p:ext uri="{BB962C8B-B14F-4D97-AF65-F5344CB8AC3E}">
        <p14:creationId xmlns:p14="http://schemas.microsoft.com/office/powerpoint/2010/main" val="273927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noFill/>
        </p:spPr>
        <p:txBody>
          <a:bodyPr lIns="90488" tIns="44450" rIns="90488" bIns="44450"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rgbClr val="000000"/>
                </a:solidFill>
                <a:latin typeface="Times New Roman" panose="02020603050405020304" pitchFamily="18" charset="0"/>
              </a:rPr>
              <a:t>Disadvantages of File Processing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610600" cy="4876800"/>
          </a:xfrm>
          <a:noFill/>
        </p:spPr>
        <p:txBody>
          <a:bodyPr lIns="90488" tIns="44450" rIns="90488" bIns="44450"/>
          <a:lstStyle/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Program-Data Dependence</a:t>
            </a:r>
          </a:p>
          <a:p>
            <a:pPr lvl="1" eaLnBrk="1" hangingPunct="1">
              <a:lnSpc>
                <a:spcPct val="90000"/>
              </a:lnSpc>
              <a:buClr>
                <a:schemeClr val="bg2"/>
              </a:buClr>
              <a:buSzPct val="50000"/>
              <a:buFont typeface="Wingdings" panose="05000000000000000000" pitchFamily="2" charset="2"/>
              <a:buChar char="q"/>
            </a:pPr>
            <a:r>
              <a:rPr lang="en-GB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File structure is defined in the program code.</a:t>
            </a:r>
          </a:p>
          <a:p>
            <a:pPr lvl="1" eaLnBrk="1" hangingPunct="1">
              <a:lnSpc>
                <a:spcPct val="90000"/>
              </a:lnSpc>
              <a:buClr>
                <a:schemeClr val="bg2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All programs maintain metadata for each file they use</a:t>
            </a:r>
          </a:p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Duplication of Data (Data Redundancy)</a:t>
            </a:r>
          </a:p>
          <a:p>
            <a:pPr lvl="1" eaLnBrk="1" hangingPunct="1">
              <a:lnSpc>
                <a:spcPct val="90000"/>
              </a:lnSpc>
              <a:buClr>
                <a:schemeClr val="bg2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Different systems/programs have separate copies of the same data</a:t>
            </a:r>
          </a:p>
          <a:p>
            <a:pPr lvl="1" eaLnBrk="1" hangingPunct="1">
              <a:lnSpc>
                <a:spcPct val="90000"/>
              </a:lnSpc>
              <a:buSzPct val="50000"/>
            </a:pPr>
            <a:r>
              <a:rPr lang="en-GB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Same data is held by different programs.</a:t>
            </a:r>
          </a:p>
          <a:p>
            <a:pPr lvl="1" eaLnBrk="1" hangingPunct="1">
              <a:lnSpc>
                <a:spcPct val="90000"/>
              </a:lnSpc>
              <a:buSzPct val="50000"/>
            </a:pPr>
            <a:r>
              <a:rPr lang="en-GB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Wasted space and potentially different values and/or different formats for the same item.</a:t>
            </a:r>
          </a:p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Limited Data Sharing</a:t>
            </a:r>
          </a:p>
          <a:p>
            <a:pPr lvl="1" eaLnBrk="1" hangingPunct="1">
              <a:lnSpc>
                <a:spcPct val="90000"/>
              </a:lnSpc>
              <a:buClr>
                <a:schemeClr val="bg2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No centralized control of data</a:t>
            </a:r>
          </a:p>
          <a:p>
            <a:pPr lvl="1" eaLnBrk="1" hangingPunct="1">
              <a:lnSpc>
                <a:spcPct val="90000"/>
              </a:lnSpc>
              <a:buClr>
                <a:schemeClr val="bg2"/>
              </a:buClr>
              <a:buSzPct val="50000"/>
              <a:buFont typeface="Wingdings" panose="05000000000000000000" pitchFamily="2" charset="2"/>
              <a:buChar char="q"/>
            </a:pPr>
            <a:r>
              <a:rPr lang="en-GB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Programs are written in different languages, and so cannot easily access each other’s files.</a:t>
            </a:r>
          </a:p>
        </p:txBody>
      </p:sp>
    </p:spTree>
    <p:extLst>
      <p:ext uri="{BB962C8B-B14F-4D97-AF65-F5344CB8AC3E}">
        <p14:creationId xmlns:p14="http://schemas.microsoft.com/office/powerpoint/2010/main" val="3932515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Theme is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831260"/>
              </p:ext>
            </p:extLst>
          </p:nvPr>
        </p:nvGraphicFramePr>
        <p:xfrm>
          <a:off x="609600" y="1295400"/>
          <a:ext cx="8305800" cy="1630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http://www.micfarris.com/wp-content/uploads/2011/10/Big-Data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76600"/>
            <a:ext cx="3813277" cy="28599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677" y="3386505"/>
            <a:ext cx="4647965" cy="26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9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BA58E4-3D5D-4346-B85A-403327BAD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CBA58E4-3D5D-4346-B85A-403327BADC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altLang="en-US" sz="4000">
                <a:solidFill>
                  <a:srgbClr val="000000"/>
                </a:solidFill>
                <a:latin typeface="Times New Roman" panose="02020603050405020304" pitchFamily="18" charset="0"/>
              </a:rPr>
              <a:t>Disadvantages of File Processing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Lengthy Development Times</a:t>
            </a:r>
          </a:p>
          <a:p>
            <a:pPr lvl="1" eaLnBrk="1" hangingPunct="1">
              <a:lnSpc>
                <a:spcPct val="90000"/>
              </a:lnSpc>
              <a:buClr>
                <a:schemeClr val="bg2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Programmers must design their own file formats</a:t>
            </a:r>
          </a:p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Excessive Program Maintenance</a:t>
            </a:r>
          </a:p>
          <a:p>
            <a:pPr lvl="1" eaLnBrk="1" hangingPunct="1">
              <a:lnSpc>
                <a:spcPct val="90000"/>
              </a:lnSpc>
              <a:buClr>
                <a:schemeClr val="bg2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80% of of information systems budget</a:t>
            </a:r>
          </a:p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Vulnerable to Inconsistency</a:t>
            </a:r>
          </a:p>
          <a:p>
            <a:pPr lvl="1"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Change in one table need changes in corresponding tables as well otherwise data will be inconsistent </a:t>
            </a:r>
          </a:p>
          <a:p>
            <a:pPr lvl="1" eaLnBrk="1" hangingPunct="1">
              <a:lnSpc>
                <a:spcPct val="90000"/>
              </a:lnSpc>
              <a:buClr>
                <a:schemeClr val="bg2"/>
              </a:buClr>
              <a:buSzPct val="50000"/>
              <a:buFont typeface="Wingdings" panose="05000000000000000000" pitchFamily="2" charset="2"/>
              <a:buNone/>
            </a:pPr>
            <a:endParaRPr lang="en-US" altLang="en-US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alt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15B615D-3330-4051-B02D-0A8D7EEEFB78}" type="slidenum">
              <a:rPr lang="ar-SA" altLang="en-US">
                <a:latin typeface="Arial Black" panose="020B0A04020102020204" pitchFamily="34" charset="0"/>
              </a:rPr>
              <a:pPr eaLnBrk="1" hangingPunct="1"/>
              <a:t>20</a:t>
            </a:fld>
            <a:endParaRPr lang="en-US" altLang="en-US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51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rgbClr val="000000"/>
                </a:solidFill>
                <a:latin typeface="Times New Roman" panose="02020603050405020304" pitchFamily="18" charset="0"/>
              </a:rPr>
              <a:t>Problems with Data Dependency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001000" cy="41148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Each application programmer must maintain their own data</a:t>
            </a:r>
          </a:p>
          <a:p>
            <a:pPr marL="533400" indent="-533400"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Each application program needs to include code for the metadata of each file</a:t>
            </a:r>
          </a:p>
          <a:p>
            <a:pPr marL="533400" indent="-533400"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Each application program must have its own processing routines for reading, inserting, updating and deleting data</a:t>
            </a:r>
          </a:p>
          <a:p>
            <a:pPr marL="533400" indent="-533400"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Lack of coordination and central control</a:t>
            </a:r>
          </a:p>
          <a:p>
            <a:pPr marL="533400" indent="-533400"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Non-standard file formats</a:t>
            </a:r>
          </a:p>
          <a:p>
            <a:pPr marL="533400" indent="-533400"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q"/>
            </a:pPr>
            <a:endParaRPr lang="en-US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9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rgbClr val="000000"/>
                </a:solidFill>
                <a:latin typeface="Times New Roman" panose="02020603050405020304" pitchFamily="18" charset="0"/>
              </a:rPr>
              <a:t>Problems with Data Redundancy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458200" cy="4724400"/>
          </a:xfrm>
        </p:spPr>
        <p:txBody>
          <a:bodyPr/>
          <a:lstStyle/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Waste of space to have duplicate data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Causes more maintenance headaches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The biggest problem: </a:t>
            </a:r>
          </a:p>
          <a:p>
            <a:pPr lvl="1" eaLnBrk="1" hangingPunct="1">
              <a:buClr>
                <a:schemeClr val="bg2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When data changes in one file, could cause inconsistencies (</a:t>
            </a:r>
            <a:r>
              <a:rPr lang="en-US" altLang="en-US" sz="3200" b="1" u="sng">
                <a:solidFill>
                  <a:srgbClr val="000000"/>
                </a:solidFill>
                <a:latin typeface="Times New Roman" panose="02020603050405020304" pitchFamily="18" charset="0"/>
              </a:rPr>
              <a:t>Vulnerable to Inconsistency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buClr>
                <a:schemeClr val="bg2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Compromises </a:t>
            </a:r>
            <a:r>
              <a:rPr lang="en-US" altLang="en-US" b="1" i="1">
                <a:solidFill>
                  <a:srgbClr val="000000"/>
                </a:solidFill>
                <a:latin typeface="Times New Roman" panose="02020603050405020304" pitchFamily="18" charset="0"/>
              </a:rPr>
              <a:t>data integrity (data reliability)</a:t>
            </a:r>
          </a:p>
        </p:txBody>
      </p:sp>
    </p:spTree>
    <p:extLst>
      <p:ext uri="{BB962C8B-B14F-4D97-AF65-F5344CB8AC3E}">
        <p14:creationId xmlns:p14="http://schemas.microsoft.com/office/powerpoint/2010/main" val="4197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rgbClr val="000000"/>
                </a:solidFill>
                <a:latin typeface="Times New Roman" panose="02020603050405020304" pitchFamily="18" charset="0"/>
              </a:rPr>
              <a:t>SOLUTION: </a:t>
            </a:r>
            <a:br>
              <a:rPr lang="en-US" altLang="en-US" sz="400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en-US" sz="4000">
                <a:solidFill>
                  <a:srgbClr val="000000"/>
                </a:solidFill>
                <a:latin typeface="Times New Roman" panose="02020603050405020304" pitchFamily="18" charset="0"/>
              </a:rPr>
              <a:t>The DATABASE Approach</a:t>
            </a:r>
          </a:p>
        </p:txBody>
      </p:sp>
      <p:sp>
        <p:nvSpPr>
          <p:cNvPr id="440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2740025"/>
          </a:xfrm>
          <a:noFill/>
        </p:spPr>
        <p:txBody>
          <a:bodyPr lIns="90488" tIns="44450" rIns="90488" bIns="44450"/>
          <a:lstStyle/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Central repository of shared data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Data is managed by a controlling agent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Stored in a standardized, convenient form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endParaRPr lang="en-US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36" name="Text Box 1028"/>
          <p:cNvSpPr txBox="1">
            <a:spLocks noChangeArrowheads="1"/>
          </p:cNvSpPr>
          <p:nvPr/>
        </p:nvSpPr>
        <p:spPr bwMode="auto">
          <a:xfrm>
            <a:off x="685800" y="4495800"/>
            <a:ext cx="79629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>
                <a:latin typeface="Times New Roman" panose="02020603050405020304" pitchFamily="18" charset="0"/>
              </a:rPr>
              <a:t>This requires a </a:t>
            </a:r>
          </a:p>
          <a:p>
            <a:r>
              <a:rPr lang="en-US" altLang="en-US" sz="2800">
                <a:latin typeface="Times New Roman" panose="02020603050405020304" pitchFamily="18" charset="0"/>
              </a:rPr>
              <a:t>Database and Database Management System (DBMS)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081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  <p:bldP spid="4403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B7C9782-F25A-47EF-92F5-FF24CFA57F35}" type="slidenum">
              <a:rPr lang="ar-SA" altLang="en-US">
                <a:latin typeface="Arial Black" panose="020B0A04020102020204" pitchFamily="34" charset="0"/>
              </a:rPr>
              <a:pPr eaLnBrk="1" hangingPunct="1"/>
              <a:t>24</a:t>
            </a:fld>
            <a:endParaRPr lang="en-US" altLang="en-US">
              <a:latin typeface="Arial Black" panose="020B0A04020102020204" pitchFamily="34" charset="0"/>
            </a:endParaRPr>
          </a:p>
        </p:txBody>
      </p:sp>
      <p:sp>
        <p:nvSpPr>
          <p:cNvPr id="179204" name="Rectangle 4"/>
          <p:cNvSpPr>
            <a:spLocks noChangeArrowheads="1"/>
          </p:cNvSpPr>
          <p:nvPr/>
        </p:nvSpPr>
        <p:spPr bwMode="auto">
          <a:xfrm>
            <a:off x="457200" y="409575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defRPr/>
            </a:pPr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Advantages of Database Approach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41300" y="1223963"/>
            <a:ext cx="8674100" cy="2133600"/>
            <a:chOff x="367" y="486"/>
            <a:chExt cx="4890" cy="1338"/>
          </a:xfrm>
        </p:grpSpPr>
        <p:sp>
          <p:nvSpPr>
            <p:cNvPr id="27665" name="Rectangle 6"/>
            <p:cNvSpPr>
              <a:spLocks noChangeArrowheads="1"/>
            </p:cNvSpPr>
            <p:nvPr/>
          </p:nvSpPr>
          <p:spPr bwMode="auto">
            <a:xfrm>
              <a:off x="4009" y="493"/>
              <a:ext cx="1248" cy="3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800"/>
                <a:t>Registration</a:t>
              </a:r>
            </a:p>
          </p:txBody>
        </p:sp>
        <p:sp>
          <p:nvSpPr>
            <p:cNvPr id="27666" name="Rectangle 7"/>
            <p:cNvSpPr>
              <a:spLocks noChangeArrowheads="1"/>
            </p:cNvSpPr>
            <p:nvPr/>
          </p:nvSpPr>
          <p:spPr bwMode="auto">
            <a:xfrm>
              <a:off x="2238" y="503"/>
              <a:ext cx="1248" cy="3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800"/>
                <a:t>Examination</a:t>
              </a:r>
            </a:p>
          </p:txBody>
        </p:sp>
        <p:sp>
          <p:nvSpPr>
            <p:cNvPr id="27667" name="Rectangle 8"/>
            <p:cNvSpPr>
              <a:spLocks noChangeArrowheads="1"/>
            </p:cNvSpPr>
            <p:nvPr/>
          </p:nvSpPr>
          <p:spPr bwMode="auto">
            <a:xfrm>
              <a:off x="480" y="1152"/>
              <a:ext cx="1104" cy="6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400" b="1">
                  <a:latin typeface="Times New Roman" panose="02020603050405020304" pitchFamily="18" charset="0"/>
                </a:rPr>
                <a:t>Library</a:t>
              </a:r>
            </a:p>
            <a:p>
              <a:pPr algn="ctr"/>
              <a:r>
                <a:rPr lang="en-US" altLang="en-US" sz="2400" b="1">
                  <a:latin typeface="Times New Roman" panose="02020603050405020304" pitchFamily="18" charset="0"/>
                </a:rPr>
                <a:t>Applications</a:t>
              </a:r>
            </a:p>
          </p:txBody>
        </p:sp>
        <p:sp>
          <p:nvSpPr>
            <p:cNvPr id="27668" name="Rectangle 9"/>
            <p:cNvSpPr>
              <a:spLocks noChangeArrowheads="1"/>
            </p:cNvSpPr>
            <p:nvPr/>
          </p:nvSpPr>
          <p:spPr bwMode="auto">
            <a:xfrm>
              <a:off x="367" y="486"/>
              <a:ext cx="1248" cy="3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800"/>
                <a:t>Library</a:t>
              </a:r>
            </a:p>
          </p:txBody>
        </p:sp>
        <p:sp>
          <p:nvSpPr>
            <p:cNvPr id="27669" name="Line 10"/>
            <p:cNvSpPr>
              <a:spLocks noChangeShapeType="1"/>
            </p:cNvSpPr>
            <p:nvPr/>
          </p:nvSpPr>
          <p:spPr bwMode="auto">
            <a:xfrm flipH="1">
              <a:off x="960" y="8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70" name="Rectangle 11"/>
            <p:cNvSpPr>
              <a:spLocks noChangeArrowheads="1"/>
            </p:cNvSpPr>
            <p:nvPr/>
          </p:nvSpPr>
          <p:spPr bwMode="auto">
            <a:xfrm>
              <a:off x="2352" y="1152"/>
              <a:ext cx="1104" cy="6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400" b="1">
                  <a:latin typeface="Times New Roman" panose="02020603050405020304" pitchFamily="18" charset="0"/>
                </a:rPr>
                <a:t>Examination</a:t>
              </a:r>
            </a:p>
            <a:p>
              <a:pPr algn="ctr"/>
              <a:r>
                <a:rPr lang="en-US" altLang="en-US" sz="2400" b="1">
                  <a:latin typeface="Times New Roman" panose="02020603050405020304" pitchFamily="18" charset="0"/>
                </a:rPr>
                <a:t>Applications</a:t>
              </a:r>
            </a:p>
          </p:txBody>
        </p:sp>
        <p:sp>
          <p:nvSpPr>
            <p:cNvPr id="27671" name="Line 12"/>
            <p:cNvSpPr>
              <a:spLocks noChangeShapeType="1"/>
            </p:cNvSpPr>
            <p:nvPr/>
          </p:nvSpPr>
          <p:spPr bwMode="auto">
            <a:xfrm flipH="1">
              <a:off x="2832" y="8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72" name="Rectangle 13"/>
            <p:cNvSpPr>
              <a:spLocks noChangeArrowheads="1"/>
            </p:cNvSpPr>
            <p:nvPr/>
          </p:nvSpPr>
          <p:spPr bwMode="auto">
            <a:xfrm>
              <a:off x="4128" y="1152"/>
              <a:ext cx="1104" cy="6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400" b="1">
                  <a:latin typeface="Times New Roman" panose="02020603050405020304" pitchFamily="18" charset="0"/>
                </a:rPr>
                <a:t>Registration</a:t>
              </a:r>
            </a:p>
            <a:p>
              <a:pPr algn="ctr"/>
              <a:r>
                <a:rPr lang="en-US" altLang="en-US" sz="2400" b="1">
                  <a:latin typeface="Times New Roman" panose="02020603050405020304" pitchFamily="18" charset="0"/>
                </a:rPr>
                <a:t>Applications</a:t>
              </a:r>
            </a:p>
          </p:txBody>
        </p:sp>
        <p:sp>
          <p:nvSpPr>
            <p:cNvPr id="27673" name="Line 14"/>
            <p:cNvSpPr>
              <a:spLocks noChangeShapeType="1"/>
            </p:cNvSpPr>
            <p:nvPr/>
          </p:nvSpPr>
          <p:spPr bwMode="auto">
            <a:xfrm flipH="1">
              <a:off x="4608" y="8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374775" y="3379788"/>
            <a:ext cx="6470650" cy="1382712"/>
            <a:chOff x="1008" y="1824"/>
            <a:chExt cx="3648" cy="868"/>
          </a:xfrm>
        </p:grpSpPr>
        <p:sp>
          <p:nvSpPr>
            <p:cNvPr id="27661" name="Line 16"/>
            <p:cNvSpPr>
              <a:spLocks noChangeShapeType="1"/>
            </p:cNvSpPr>
            <p:nvPr/>
          </p:nvSpPr>
          <p:spPr bwMode="auto">
            <a:xfrm>
              <a:off x="1008" y="1824"/>
              <a:ext cx="14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662" name="Text Box 17" descr="Purple mesh"/>
            <p:cNvSpPr txBox="1">
              <a:spLocks noChangeArrowheads="1"/>
            </p:cNvSpPr>
            <p:nvPr/>
          </p:nvSpPr>
          <p:spPr bwMode="auto">
            <a:xfrm>
              <a:off x="2441" y="2111"/>
              <a:ext cx="955" cy="581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FFFFFF"/>
                  </a:solidFill>
                  <a:latin typeface="Tahoma" panose="020B0604030504040204" pitchFamily="34" charset="0"/>
                </a:rPr>
                <a:t>Database </a:t>
              </a:r>
            </a:p>
            <a:p>
              <a:pPr algn="ctr"/>
              <a:r>
                <a:rPr lang="en-US" altLang="en-US" b="1">
                  <a:solidFill>
                    <a:srgbClr val="FFFFFF"/>
                  </a:solidFill>
                  <a:latin typeface="Tahoma" panose="020B0604030504040204" pitchFamily="34" charset="0"/>
                </a:rPr>
                <a:t>Management</a:t>
              </a:r>
            </a:p>
            <a:p>
              <a:pPr algn="ctr"/>
              <a:r>
                <a:rPr lang="en-US" altLang="en-US" b="1">
                  <a:solidFill>
                    <a:srgbClr val="FFFFFF"/>
                  </a:solidFill>
                  <a:latin typeface="Tahoma" panose="020B0604030504040204" pitchFamily="34" charset="0"/>
                </a:rPr>
                <a:t>System</a:t>
              </a:r>
            </a:p>
          </p:txBody>
        </p:sp>
        <p:sp>
          <p:nvSpPr>
            <p:cNvPr id="27663" name="Line 18"/>
            <p:cNvSpPr>
              <a:spLocks noChangeShapeType="1"/>
            </p:cNvSpPr>
            <p:nvPr/>
          </p:nvSpPr>
          <p:spPr bwMode="auto">
            <a:xfrm>
              <a:off x="2880" y="18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4" name="Line 19"/>
            <p:cNvSpPr>
              <a:spLocks noChangeShapeType="1"/>
            </p:cNvSpPr>
            <p:nvPr/>
          </p:nvSpPr>
          <p:spPr bwMode="auto">
            <a:xfrm flipH="1">
              <a:off x="3360" y="1824"/>
              <a:ext cx="12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038600" y="4797425"/>
            <a:ext cx="1447800" cy="1831975"/>
            <a:chOff x="2544" y="2736"/>
            <a:chExt cx="816" cy="1151"/>
          </a:xfrm>
        </p:grpSpPr>
        <p:sp>
          <p:nvSpPr>
            <p:cNvPr id="27659" name="AutoShape 21"/>
            <p:cNvSpPr>
              <a:spLocks noChangeArrowheads="1"/>
            </p:cNvSpPr>
            <p:nvPr/>
          </p:nvSpPr>
          <p:spPr bwMode="auto">
            <a:xfrm>
              <a:off x="2544" y="2976"/>
              <a:ext cx="816" cy="911"/>
            </a:xfrm>
            <a:prstGeom prst="can">
              <a:avLst>
                <a:gd name="adj" fmla="val 27911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b="1">
                  <a:latin typeface="Tahoma" panose="020B0604030504040204" pitchFamily="34" charset="0"/>
                </a:rPr>
                <a:t>University </a:t>
              </a:r>
            </a:p>
            <a:p>
              <a:pPr algn="ctr" eaLnBrk="1" hangingPunct="1"/>
              <a:r>
                <a:rPr lang="en-US" altLang="en-US" b="1">
                  <a:latin typeface="Tahoma" panose="020B0604030504040204" pitchFamily="34" charset="0"/>
                </a:rPr>
                <a:t>Students</a:t>
              </a:r>
            </a:p>
            <a:p>
              <a:pPr algn="ctr" eaLnBrk="1" hangingPunct="1"/>
              <a:r>
                <a:rPr lang="en-US" altLang="en-US" b="1">
                  <a:latin typeface="Tahoma" panose="020B0604030504040204" pitchFamily="34" charset="0"/>
                </a:rPr>
                <a:t>Database</a:t>
              </a:r>
            </a:p>
          </p:txBody>
        </p:sp>
        <p:sp>
          <p:nvSpPr>
            <p:cNvPr id="27660" name="Line 22"/>
            <p:cNvSpPr>
              <a:spLocks noChangeShapeType="1"/>
            </p:cNvSpPr>
            <p:nvPr/>
          </p:nvSpPr>
          <p:spPr bwMode="auto">
            <a:xfrm>
              <a:off x="2928" y="273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9223" name="Text Box 23"/>
          <p:cNvSpPr txBox="1">
            <a:spLocks noChangeArrowheads="1"/>
          </p:cNvSpPr>
          <p:nvPr/>
        </p:nvSpPr>
        <p:spPr bwMode="auto">
          <a:xfrm>
            <a:off x="0" y="4800600"/>
            <a:ext cx="2459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>
                <a:latin typeface="Tahoma" panose="020B0604030504040204" pitchFamily="34" charset="0"/>
              </a:rPr>
              <a:t>- Data Sharing</a:t>
            </a:r>
          </a:p>
        </p:txBody>
      </p:sp>
      <p:sp>
        <p:nvSpPr>
          <p:cNvPr id="179224" name="Text Box 24"/>
          <p:cNvSpPr txBox="1">
            <a:spLocks noChangeArrowheads="1"/>
          </p:cNvSpPr>
          <p:nvPr/>
        </p:nvSpPr>
        <p:spPr bwMode="auto">
          <a:xfrm>
            <a:off x="5410200" y="4800600"/>
            <a:ext cx="3502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>
                <a:latin typeface="Tahoma" panose="020B0604030504040204" pitchFamily="34" charset="0"/>
              </a:rPr>
              <a:t>- Data Independence</a:t>
            </a:r>
          </a:p>
        </p:txBody>
      </p:sp>
      <p:sp>
        <p:nvSpPr>
          <p:cNvPr id="179225" name="Text Box 25"/>
          <p:cNvSpPr txBox="1">
            <a:spLocks noChangeArrowheads="1"/>
          </p:cNvSpPr>
          <p:nvPr/>
        </p:nvSpPr>
        <p:spPr bwMode="auto">
          <a:xfrm>
            <a:off x="0" y="5486400"/>
            <a:ext cx="4054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>
                <a:latin typeface="Tahoma" panose="020B0604030504040204" pitchFamily="34" charset="0"/>
              </a:rPr>
              <a:t>- Controlled Redundancy</a:t>
            </a:r>
          </a:p>
        </p:txBody>
      </p:sp>
      <p:sp>
        <p:nvSpPr>
          <p:cNvPr id="179226" name="Text Box 26"/>
          <p:cNvSpPr txBox="1">
            <a:spLocks noChangeArrowheads="1"/>
          </p:cNvSpPr>
          <p:nvPr/>
        </p:nvSpPr>
        <p:spPr bwMode="auto">
          <a:xfrm>
            <a:off x="5410200" y="5486400"/>
            <a:ext cx="3673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>
                <a:latin typeface="Tahoma" panose="020B0604030504040204" pitchFamily="34" charset="0"/>
              </a:rPr>
              <a:t>- Better Data Integrity</a:t>
            </a:r>
          </a:p>
        </p:txBody>
      </p:sp>
    </p:spTree>
    <p:extLst>
      <p:ext uri="{BB962C8B-B14F-4D97-AF65-F5344CB8AC3E}">
        <p14:creationId xmlns:p14="http://schemas.microsoft.com/office/powerpoint/2010/main" val="64729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4" grpId="0" autoUpdateAnimBg="0"/>
      <p:bldP spid="179223" grpId="0" autoUpdateAnimBg="0"/>
      <p:bldP spid="179224" grpId="0" autoUpdateAnimBg="0"/>
      <p:bldP spid="179225" grpId="0" autoUpdateAnimBg="0"/>
      <p:bldP spid="179226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2CE58D-C8E4-49C9-A3C3-BCAA1DA060FB}" type="slidenum">
              <a:rPr lang="ar-SA" altLang="en-US">
                <a:latin typeface="Arial Black" panose="020B0A04020102020204" pitchFamily="34" charset="0"/>
              </a:rPr>
              <a:pPr eaLnBrk="1" hangingPunct="1"/>
              <a:t>25</a:t>
            </a:fld>
            <a:endParaRPr lang="en-US" altLang="en-US">
              <a:latin typeface="Arial Black" panose="020B0A04020102020204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4582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latin typeface="Times New Roman" panose="02020603050405020304" pitchFamily="18" charset="0"/>
              </a:rPr>
              <a:t>The concept of a shared organizational database</a:t>
            </a:r>
          </a:p>
        </p:txBody>
      </p:sp>
      <p:grpSp>
        <p:nvGrpSpPr>
          <p:cNvPr id="16388" name="Group 35"/>
          <p:cNvGrpSpPr>
            <a:grpSpLocks/>
          </p:cNvGrpSpPr>
          <p:nvPr/>
        </p:nvGrpSpPr>
        <p:grpSpPr bwMode="auto">
          <a:xfrm>
            <a:off x="609600" y="1828800"/>
            <a:ext cx="7696200" cy="4495800"/>
            <a:chOff x="384" y="1152"/>
            <a:chExt cx="4848" cy="2832"/>
          </a:xfrm>
        </p:grpSpPr>
        <p:grpSp>
          <p:nvGrpSpPr>
            <p:cNvPr id="16389" name="Group 6"/>
            <p:cNvGrpSpPr>
              <a:grpSpLocks/>
            </p:cNvGrpSpPr>
            <p:nvPr/>
          </p:nvGrpSpPr>
          <p:grpSpPr bwMode="auto">
            <a:xfrm>
              <a:off x="428" y="3094"/>
              <a:ext cx="2009" cy="890"/>
              <a:chOff x="384" y="2928"/>
              <a:chExt cx="2208" cy="1056"/>
            </a:xfrm>
          </p:grpSpPr>
          <p:sp>
            <p:nvSpPr>
              <p:cNvPr id="16413" name="Rectangle 7"/>
              <p:cNvSpPr>
                <a:spLocks noChangeArrowheads="1"/>
              </p:cNvSpPr>
              <p:nvPr/>
            </p:nvSpPr>
            <p:spPr bwMode="auto">
              <a:xfrm>
                <a:off x="1008" y="2928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Accounting</a:t>
                </a:r>
              </a:p>
            </p:txBody>
          </p:sp>
          <p:sp>
            <p:nvSpPr>
              <p:cNvPr id="16414" name="Rectangle 8"/>
              <p:cNvSpPr>
                <a:spLocks noChangeArrowheads="1"/>
              </p:cNvSpPr>
              <p:nvPr/>
            </p:nvSpPr>
            <p:spPr bwMode="auto">
              <a:xfrm>
                <a:off x="1632" y="3648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Accounts</a:t>
                </a:r>
              </a:p>
              <a:p>
                <a:pPr algn="ctr" eaLnBrk="1" hangingPunct="1"/>
                <a:r>
                  <a:rPr lang="en-US" altLang="en-US"/>
                  <a:t>Payable</a:t>
                </a:r>
              </a:p>
            </p:txBody>
          </p:sp>
          <p:sp>
            <p:nvSpPr>
              <p:cNvPr id="16415" name="Rectangle 9"/>
              <p:cNvSpPr>
                <a:spLocks noChangeArrowheads="1"/>
              </p:cNvSpPr>
              <p:nvPr/>
            </p:nvSpPr>
            <p:spPr bwMode="auto">
              <a:xfrm>
                <a:off x="384" y="3648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Accounts</a:t>
                </a:r>
              </a:p>
              <a:p>
                <a:pPr algn="ctr" eaLnBrk="1" hangingPunct="1"/>
                <a:r>
                  <a:rPr lang="en-US" altLang="en-US"/>
                  <a:t> Receivable</a:t>
                </a:r>
              </a:p>
            </p:txBody>
          </p:sp>
          <p:cxnSp>
            <p:nvCxnSpPr>
              <p:cNvPr id="16416" name="AutoShape 10"/>
              <p:cNvCxnSpPr>
                <a:cxnSpLocks noChangeShapeType="1"/>
                <a:stCxn id="16415" idx="0"/>
                <a:endCxn id="16413" idx="2"/>
              </p:cNvCxnSpPr>
              <p:nvPr/>
            </p:nvCxnSpPr>
            <p:spPr bwMode="auto">
              <a:xfrm rot="-5400000">
                <a:off x="984" y="3144"/>
                <a:ext cx="384" cy="6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17" name="AutoShape 11"/>
              <p:cNvCxnSpPr>
                <a:cxnSpLocks noChangeShapeType="1"/>
                <a:stCxn id="16414" idx="0"/>
                <a:endCxn id="16413" idx="2"/>
              </p:cNvCxnSpPr>
              <p:nvPr/>
            </p:nvCxnSpPr>
            <p:spPr bwMode="auto">
              <a:xfrm rot="5400000" flipH="1">
                <a:off x="1608" y="3144"/>
                <a:ext cx="384" cy="6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6390" name="Group 12"/>
            <p:cNvGrpSpPr>
              <a:grpSpLocks/>
            </p:cNvGrpSpPr>
            <p:nvPr/>
          </p:nvGrpSpPr>
          <p:grpSpPr bwMode="auto">
            <a:xfrm>
              <a:off x="384" y="1152"/>
              <a:ext cx="2009" cy="890"/>
              <a:chOff x="144" y="864"/>
              <a:chExt cx="2208" cy="1056"/>
            </a:xfrm>
          </p:grpSpPr>
          <p:sp>
            <p:nvSpPr>
              <p:cNvPr id="16408" name="Rectangle 13"/>
              <p:cNvSpPr>
                <a:spLocks noChangeArrowheads="1"/>
              </p:cNvSpPr>
              <p:nvPr/>
            </p:nvSpPr>
            <p:spPr bwMode="auto">
              <a:xfrm>
                <a:off x="768" y="864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Management</a:t>
                </a:r>
              </a:p>
            </p:txBody>
          </p:sp>
          <p:sp>
            <p:nvSpPr>
              <p:cNvPr id="16409" name="Rectangle 14"/>
              <p:cNvSpPr>
                <a:spLocks noChangeArrowheads="1"/>
              </p:cNvSpPr>
              <p:nvPr/>
            </p:nvSpPr>
            <p:spPr bwMode="auto">
              <a:xfrm>
                <a:off x="1392" y="1584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Control</a:t>
                </a:r>
              </a:p>
            </p:txBody>
          </p:sp>
          <p:sp>
            <p:nvSpPr>
              <p:cNvPr id="16410" name="Rectangle 15"/>
              <p:cNvSpPr>
                <a:spLocks noChangeArrowheads="1"/>
              </p:cNvSpPr>
              <p:nvPr/>
            </p:nvSpPr>
            <p:spPr bwMode="auto">
              <a:xfrm>
                <a:off x="144" y="1584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Planning</a:t>
                </a:r>
              </a:p>
            </p:txBody>
          </p:sp>
          <p:cxnSp>
            <p:nvCxnSpPr>
              <p:cNvPr id="16411" name="AutoShape 16"/>
              <p:cNvCxnSpPr>
                <a:cxnSpLocks noChangeShapeType="1"/>
                <a:stCxn id="16410" idx="0"/>
                <a:endCxn id="16408" idx="2"/>
              </p:cNvCxnSpPr>
              <p:nvPr/>
            </p:nvCxnSpPr>
            <p:spPr bwMode="auto">
              <a:xfrm rot="-5400000">
                <a:off x="744" y="1080"/>
                <a:ext cx="384" cy="6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12" name="AutoShape 17"/>
              <p:cNvCxnSpPr>
                <a:cxnSpLocks noChangeShapeType="1"/>
                <a:stCxn id="16409" idx="0"/>
                <a:endCxn id="16408" idx="2"/>
              </p:cNvCxnSpPr>
              <p:nvPr/>
            </p:nvCxnSpPr>
            <p:spPr bwMode="auto">
              <a:xfrm rot="5400000" flipH="1">
                <a:off x="1368" y="1080"/>
                <a:ext cx="384" cy="6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6391" name="Group 18"/>
            <p:cNvGrpSpPr>
              <a:grpSpLocks/>
            </p:cNvGrpSpPr>
            <p:nvPr/>
          </p:nvGrpSpPr>
          <p:grpSpPr bwMode="auto">
            <a:xfrm>
              <a:off x="3223" y="3094"/>
              <a:ext cx="2009" cy="890"/>
              <a:chOff x="3312" y="3072"/>
              <a:chExt cx="2208" cy="1056"/>
            </a:xfrm>
          </p:grpSpPr>
          <p:sp>
            <p:nvSpPr>
              <p:cNvPr id="16403" name="Rectangle 19"/>
              <p:cNvSpPr>
                <a:spLocks noChangeArrowheads="1"/>
              </p:cNvSpPr>
              <p:nvPr/>
            </p:nvSpPr>
            <p:spPr bwMode="auto">
              <a:xfrm>
                <a:off x="3936" y="3072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Manufacturing</a:t>
                </a:r>
              </a:p>
            </p:txBody>
          </p:sp>
          <p:sp>
            <p:nvSpPr>
              <p:cNvPr id="16404" name="Rectangle 20"/>
              <p:cNvSpPr>
                <a:spLocks noChangeArrowheads="1"/>
              </p:cNvSpPr>
              <p:nvPr/>
            </p:nvSpPr>
            <p:spPr bwMode="auto">
              <a:xfrm>
                <a:off x="4560" y="3792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Production</a:t>
                </a:r>
              </a:p>
            </p:txBody>
          </p:sp>
          <p:sp>
            <p:nvSpPr>
              <p:cNvPr id="16405" name="Rectangle 21"/>
              <p:cNvSpPr>
                <a:spLocks noChangeArrowheads="1"/>
              </p:cNvSpPr>
              <p:nvPr/>
            </p:nvSpPr>
            <p:spPr bwMode="auto">
              <a:xfrm>
                <a:off x="3312" y="3792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Scheduling</a:t>
                </a:r>
              </a:p>
            </p:txBody>
          </p:sp>
          <p:cxnSp>
            <p:nvCxnSpPr>
              <p:cNvPr id="16406" name="AutoShape 22"/>
              <p:cNvCxnSpPr>
                <a:cxnSpLocks noChangeShapeType="1"/>
                <a:stCxn id="16405" idx="0"/>
                <a:endCxn id="16403" idx="2"/>
              </p:cNvCxnSpPr>
              <p:nvPr/>
            </p:nvCxnSpPr>
            <p:spPr bwMode="auto">
              <a:xfrm rot="-5400000">
                <a:off x="3912" y="3288"/>
                <a:ext cx="384" cy="6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07" name="AutoShape 23"/>
              <p:cNvCxnSpPr>
                <a:cxnSpLocks noChangeShapeType="1"/>
                <a:stCxn id="16404" idx="0"/>
                <a:endCxn id="16403" idx="2"/>
              </p:cNvCxnSpPr>
              <p:nvPr/>
            </p:nvCxnSpPr>
            <p:spPr bwMode="auto">
              <a:xfrm rot="5400000" flipH="1">
                <a:off x="4536" y="3288"/>
                <a:ext cx="384" cy="6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6392" name="Group 24"/>
            <p:cNvGrpSpPr>
              <a:grpSpLocks/>
            </p:cNvGrpSpPr>
            <p:nvPr/>
          </p:nvGrpSpPr>
          <p:grpSpPr bwMode="auto">
            <a:xfrm>
              <a:off x="3223" y="1152"/>
              <a:ext cx="2009" cy="890"/>
              <a:chOff x="2736" y="1056"/>
              <a:chExt cx="2208" cy="1056"/>
            </a:xfrm>
          </p:grpSpPr>
          <p:sp>
            <p:nvSpPr>
              <p:cNvPr id="16398" name="Rectangle 25"/>
              <p:cNvSpPr>
                <a:spLocks noChangeArrowheads="1"/>
              </p:cNvSpPr>
              <p:nvPr/>
            </p:nvSpPr>
            <p:spPr bwMode="auto">
              <a:xfrm>
                <a:off x="3360" y="1056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Marketing</a:t>
                </a:r>
              </a:p>
            </p:txBody>
          </p:sp>
          <p:sp>
            <p:nvSpPr>
              <p:cNvPr id="16399" name="Rectangle 26"/>
              <p:cNvSpPr>
                <a:spLocks noChangeArrowheads="1"/>
              </p:cNvSpPr>
              <p:nvPr/>
            </p:nvSpPr>
            <p:spPr bwMode="auto">
              <a:xfrm>
                <a:off x="3984" y="1776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Product</a:t>
                </a:r>
              </a:p>
              <a:p>
                <a:pPr algn="ctr" eaLnBrk="1" hangingPunct="1"/>
                <a:r>
                  <a:rPr lang="en-US" altLang="en-US"/>
                  <a:t> Development</a:t>
                </a:r>
              </a:p>
            </p:txBody>
          </p:sp>
          <p:sp>
            <p:nvSpPr>
              <p:cNvPr id="16400" name="Rectangle 27"/>
              <p:cNvSpPr>
                <a:spLocks noChangeArrowheads="1"/>
              </p:cNvSpPr>
              <p:nvPr/>
            </p:nvSpPr>
            <p:spPr bwMode="auto">
              <a:xfrm>
                <a:off x="2736" y="1776"/>
                <a:ext cx="96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Sales</a:t>
                </a:r>
              </a:p>
            </p:txBody>
          </p:sp>
          <p:cxnSp>
            <p:nvCxnSpPr>
              <p:cNvPr id="16401" name="AutoShape 28"/>
              <p:cNvCxnSpPr>
                <a:cxnSpLocks noChangeShapeType="1"/>
                <a:stCxn id="16400" idx="0"/>
                <a:endCxn id="16398" idx="2"/>
              </p:cNvCxnSpPr>
              <p:nvPr/>
            </p:nvCxnSpPr>
            <p:spPr bwMode="auto">
              <a:xfrm rot="-5400000">
                <a:off x="3336" y="1272"/>
                <a:ext cx="384" cy="6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02" name="AutoShape 29"/>
              <p:cNvCxnSpPr>
                <a:cxnSpLocks noChangeShapeType="1"/>
                <a:stCxn id="16399" idx="0"/>
                <a:endCxn id="16398" idx="2"/>
              </p:cNvCxnSpPr>
              <p:nvPr/>
            </p:nvCxnSpPr>
            <p:spPr bwMode="auto">
              <a:xfrm rot="5400000" flipH="1">
                <a:off x="3960" y="1272"/>
                <a:ext cx="384" cy="6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393" name="AutoShape 30"/>
            <p:cNvSpPr>
              <a:spLocks noChangeArrowheads="1"/>
            </p:cNvSpPr>
            <p:nvPr/>
          </p:nvSpPr>
          <p:spPr bwMode="auto">
            <a:xfrm>
              <a:off x="2393" y="2325"/>
              <a:ext cx="743" cy="728"/>
            </a:xfrm>
            <a:prstGeom prst="flowChartMagneticDisk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b="1"/>
                <a:t>Corporate</a:t>
              </a:r>
            </a:p>
            <a:p>
              <a:pPr algn="ctr" eaLnBrk="1" hangingPunct="1"/>
              <a:r>
                <a:rPr lang="en-US" altLang="en-US" b="1"/>
                <a:t>Database</a:t>
              </a:r>
            </a:p>
          </p:txBody>
        </p:sp>
        <p:cxnSp>
          <p:nvCxnSpPr>
            <p:cNvPr id="16394" name="AutoShape 31"/>
            <p:cNvCxnSpPr>
              <a:cxnSpLocks noChangeShapeType="1"/>
            </p:cNvCxnSpPr>
            <p:nvPr/>
          </p:nvCxnSpPr>
          <p:spPr bwMode="auto">
            <a:xfrm>
              <a:off x="1432" y="2083"/>
              <a:ext cx="874" cy="485"/>
            </a:xfrm>
            <a:prstGeom prst="straightConnector1">
              <a:avLst/>
            </a:prstGeom>
            <a:noFill/>
            <a:ln w="444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5" name="AutoShape 32"/>
            <p:cNvCxnSpPr>
              <a:cxnSpLocks noChangeShapeType="1"/>
            </p:cNvCxnSpPr>
            <p:nvPr/>
          </p:nvCxnSpPr>
          <p:spPr bwMode="auto">
            <a:xfrm flipH="1">
              <a:off x="1520" y="2770"/>
              <a:ext cx="786" cy="243"/>
            </a:xfrm>
            <a:prstGeom prst="straightConnector1">
              <a:avLst/>
            </a:prstGeom>
            <a:noFill/>
            <a:ln w="444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6" name="AutoShape 33"/>
            <p:cNvCxnSpPr>
              <a:cxnSpLocks noChangeShapeType="1"/>
            </p:cNvCxnSpPr>
            <p:nvPr/>
          </p:nvCxnSpPr>
          <p:spPr bwMode="auto">
            <a:xfrm flipH="1">
              <a:off x="3223" y="2083"/>
              <a:ext cx="917" cy="445"/>
            </a:xfrm>
            <a:prstGeom prst="straightConnector1">
              <a:avLst/>
            </a:prstGeom>
            <a:noFill/>
            <a:ln w="444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7" name="AutoShape 34"/>
            <p:cNvCxnSpPr>
              <a:cxnSpLocks noChangeShapeType="1"/>
            </p:cNvCxnSpPr>
            <p:nvPr/>
          </p:nvCxnSpPr>
          <p:spPr bwMode="auto">
            <a:xfrm>
              <a:off x="3223" y="2770"/>
              <a:ext cx="917" cy="243"/>
            </a:xfrm>
            <a:prstGeom prst="straightConnector1">
              <a:avLst/>
            </a:prstGeom>
            <a:noFill/>
            <a:ln w="444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8539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Motivating 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/>
              <a:t>PSTU   has a “large” collection of data (say 500GB) on employees, students, universities, research centers, etc.,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This data is accessed </a:t>
            </a:r>
            <a:r>
              <a:rPr lang="en-US" sz="2200" i="1" dirty="0"/>
              <a:t>concurrently</a:t>
            </a:r>
            <a:r>
              <a:rPr lang="en-US" sz="2200" dirty="0"/>
              <a:t> by several people 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Queries on data must be answered </a:t>
            </a:r>
            <a:r>
              <a:rPr lang="en-US" sz="2200" i="1" dirty="0"/>
              <a:t>quickly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Changes made to the data by different users must be applied </a:t>
            </a:r>
            <a:r>
              <a:rPr lang="en-US" sz="2200" i="1" dirty="0"/>
              <a:t>consistently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Access to certain parts of data (e.g., salaries) must be </a:t>
            </a:r>
            <a:r>
              <a:rPr lang="en-US" sz="2200" i="1" dirty="0"/>
              <a:t>restricted</a:t>
            </a:r>
          </a:p>
          <a:p>
            <a:pPr>
              <a:buFont typeface="Wingdings" pitchFamily="2" charset="2"/>
              <a:buChar char="§"/>
            </a:pPr>
            <a:endParaRPr lang="en-US" sz="2200" i="1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This data should survive system crashes/failures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3400" y="2594357"/>
            <a:ext cx="8458200" cy="457200"/>
          </a:xfrm>
          <a:prstGeom prst="roundRect">
            <a:avLst/>
          </a:prstGeom>
          <a:solidFill>
            <a:srgbClr val="0070C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Performance (Concurrency Control)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3400" y="3334280"/>
            <a:ext cx="8458200" cy="457200"/>
          </a:xfrm>
          <a:prstGeom prst="roundRect">
            <a:avLst/>
          </a:prstGeom>
          <a:solidFill>
            <a:srgbClr val="0070C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Performance (Response Time)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4070642"/>
            <a:ext cx="8458200" cy="457200"/>
          </a:xfrm>
          <a:prstGeom prst="roundRect">
            <a:avLst/>
          </a:prstGeom>
          <a:solidFill>
            <a:srgbClr val="0070C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Correctness (Consistency)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4831928"/>
            <a:ext cx="8458200" cy="457200"/>
          </a:xfrm>
          <a:prstGeom prst="roundRect">
            <a:avLst/>
          </a:prstGeom>
          <a:solidFill>
            <a:srgbClr val="0070C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Correctness (Security)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3400" y="5529130"/>
            <a:ext cx="8458200" cy="457200"/>
          </a:xfrm>
          <a:prstGeom prst="roundRect">
            <a:avLst/>
          </a:prstGeom>
          <a:solidFill>
            <a:srgbClr val="0070C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Correctness (Durability and Atomicity)</a:t>
            </a:r>
          </a:p>
        </p:txBody>
      </p:sp>
    </p:spTree>
    <p:extLst>
      <p:ext uri="{BB962C8B-B14F-4D97-AF65-F5344CB8AC3E}">
        <p14:creationId xmlns:p14="http://schemas.microsoft.com/office/powerpoint/2010/main" val="40550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Managing Data using File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>
                <a:solidFill>
                  <a:srgbClr val="0070C0"/>
                </a:solidFill>
              </a:rPr>
              <a:t>What about managing PSTU data using local file systems?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/>
              <a:t>Files of fixed-length and variable-length records as well as formats 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/>
              <a:t>Main memory vs. disk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/>
              <a:t>Computer systems with 32-bit addressing vs. 64-bit addressing schemes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/>
              <a:t>Special programs (e.g., C++ and Python programs) for answering user questions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/>
              <a:t>Special measures to maintain atomicity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/>
              <a:t>Special measures to maintain consistency of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/>
              <a:t>Special measures to maintain data isolation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/>
              <a:t>Special measures to offer software and hardware fault-tolerance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/>
              <a:t>Special measures to enforce security policies in which different users are granted different permissions to access diverse subsets of data</a:t>
            </a:r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17135" y="5562600"/>
            <a:ext cx="7924800" cy="69850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becomes tedious and inconvenient, especially at large-scale, with evolving/new user queries and higher probability of failures! </a:t>
            </a:r>
          </a:p>
        </p:txBody>
      </p:sp>
    </p:spTree>
    <p:extLst>
      <p:ext uri="{BB962C8B-B14F-4D97-AF65-F5344CB8AC3E}">
        <p14:creationId xmlns:p14="http://schemas.microsoft.com/office/powerpoint/2010/main" val="387735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Topics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1828800" y="1194990"/>
            <a:ext cx="4632324" cy="5562600"/>
          </a:xfrm>
          <a:prstGeom prst="triangle">
            <a:avLst/>
          </a:prstGeom>
          <a:solidFill>
            <a:srgbClr val="C00000">
              <a:alpha val="85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4281385" y="1774177"/>
            <a:ext cx="2889250" cy="441678"/>
          </a:xfrm>
          <a:custGeom>
            <a:avLst/>
            <a:gdLst>
              <a:gd name="connsiteX0" fmla="*/ 0 w 2889250"/>
              <a:gd name="connsiteY0" fmla="*/ 73614 h 441678"/>
              <a:gd name="connsiteX1" fmla="*/ 73614 w 2889250"/>
              <a:gd name="connsiteY1" fmla="*/ 0 h 441678"/>
              <a:gd name="connsiteX2" fmla="*/ 2815636 w 2889250"/>
              <a:gd name="connsiteY2" fmla="*/ 0 h 441678"/>
              <a:gd name="connsiteX3" fmla="*/ 2889250 w 2889250"/>
              <a:gd name="connsiteY3" fmla="*/ 73614 h 441678"/>
              <a:gd name="connsiteX4" fmla="*/ 2889250 w 2889250"/>
              <a:gd name="connsiteY4" fmla="*/ 368064 h 441678"/>
              <a:gd name="connsiteX5" fmla="*/ 2815636 w 2889250"/>
              <a:gd name="connsiteY5" fmla="*/ 441678 h 441678"/>
              <a:gd name="connsiteX6" fmla="*/ 73614 w 2889250"/>
              <a:gd name="connsiteY6" fmla="*/ 441678 h 441678"/>
              <a:gd name="connsiteX7" fmla="*/ 0 w 2889250"/>
              <a:gd name="connsiteY7" fmla="*/ 368064 h 441678"/>
              <a:gd name="connsiteX8" fmla="*/ 0 w 2889250"/>
              <a:gd name="connsiteY8" fmla="*/ 73614 h 44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9250" h="441678">
                <a:moveTo>
                  <a:pt x="0" y="73614"/>
                </a:moveTo>
                <a:cubicBezTo>
                  <a:pt x="0" y="32958"/>
                  <a:pt x="32958" y="0"/>
                  <a:pt x="73614" y="0"/>
                </a:cubicBezTo>
                <a:lnTo>
                  <a:pt x="2815636" y="0"/>
                </a:lnTo>
                <a:cubicBezTo>
                  <a:pt x="2856292" y="0"/>
                  <a:pt x="2889250" y="32958"/>
                  <a:pt x="2889250" y="73614"/>
                </a:cubicBezTo>
                <a:lnTo>
                  <a:pt x="2889250" y="368064"/>
                </a:lnTo>
                <a:cubicBezTo>
                  <a:pt x="2889250" y="408720"/>
                  <a:pt x="2856292" y="441678"/>
                  <a:pt x="2815636" y="441678"/>
                </a:cubicBezTo>
                <a:lnTo>
                  <a:pt x="73614" y="441678"/>
                </a:lnTo>
                <a:cubicBezTo>
                  <a:pt x="32958" y="441678"/>
                  <a:pt x="0" y="408720"/>
                  <a:pt x="0" y="368064"/>
                </a:cubicBezTo>
                <a:lnTo>
                  <a:pt x="0" y="73614"/>
                </a:lnTo>
                <a:close/>
              </a:path>
            </a:pathLst>
          </a:custGeom>
          <a:solidFill>
            <a:srgbClr val="FFC00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81" tIns="67281" rIns="67281" bIns="11300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i="0" kern="1200" dirty="0">
                <a:solidFill>
                  <a:schemeClr val="tx1"/>
                </a:solidFill>
              </a:rPr>
              <a:t>.1.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The Entity-Relationship Model</a:t>
            </a:r>
          </a:p>
        </p:txBody>
      </p:sp>
      <p:sp>
        <p:nvSpPr>
          <p:cNvPr id="24" name="Freeform 23"/>
          <p:cNvSpPr/>
          <p:nvPr/>
        </p:nvSpPr>
        <p:spPr>
          <a:xfrm>
            <a:off x="4281385" y="2269892"/>
            <a:ext cx="2889250" cy="441678"/>
          </a:xfrm>
          <a:custGeom>
            <a:avLst/>
            <a:gdLst>
              <a:gd name="connsiteX0" fmla="*/ 0 w 2889250"/>
              <a:gd name="connsiteY0" fmla="*/ 73614 h 441678"/>
              <a:gd name="connsiteX1" fmla="*/ 73614 w 2889250"/>
              <a:gd name="connsiteY1" fmla="*/ 0 h 441678"/>
              <a:gd name="connsiteX2" fmla="*/ 2815636 w 2889250"/>
              <a:gd name="connsiteY2" fmla="*/ 0 h 441678"/>
              <a:gd name="connsiteX3" fmla="*/ 2889250 w 2889250"/>
              <a:gd name="connsiteY3" fmla="*/ 73614 h 441678"/>
              <a:gd name="connsiteX4" fmla="*/ 2889250 w 2889250"/>
              <a:gd name="connsiteY4" fmla="*/ 368064 h 441678"/>
              <a:gd name="connsiteX5" fmla="*/ 2815636 w 2889250"/>
              <a:gd name="connsiteY5" fmla="*/ 441678 h 441678"/>
              <a:gd name="connsiteX6" fmla="*/ 73614 w 2889250"/>
              <a:gd name="connsiteY6" fmla="*/ 441678 h 441678"/>
              <a:gd name="connsiteX7" fmla="*/ 0 w 2889250"/>
              <a:gd name="connsiteY7" fmla="*/ 368064 h 441678"/>
              <a:gd name="connsiteX8" fmla="*/ 0 w 2889250"/>
              <a:gd name="connsiteY8" fmla="*/ 73614 h 44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9250" h="441678">
                <a:moveTo>
                  <a:pt x="0" y="73614"/>
                </a:moveTo>
                <a:cubicBezTo>
                  <a:pt x="0" y="32958"/>
                  <a:pt x="32958" y="0"/>
                  <a:pt x="73614" y="0"/>
                </a:cubicBezTo>
                <a:lnTo>
                  <a:pt x="2815636" y="0"/>
                </a:lnTo>
                <a:cubicBezTo>
                  <a:pt x="2856292" y="0"/>
                  <a:pt x="2889250" y="32958"/>
                  <a:pt x="2889250" y="73614"/>
                </a:cubicBezTo>
                <a:lnTo>
                  <a:pt x="2889250" y="368064"/>
                </a:lnTo>
                <a:cubicBezTo>
                  <a:pt x="2889250" y="408720"/>
                  <a:pt x="2856292" y="441678"/>
                  <a:pt x="2815636" y="441678"/>
                </a:cubicBezTo>
                <a:lnTo>
                  <a:pt x="73614" y="441678"/>
                </a:lnTo>
                <a:cubicBezTo>
                  <a:pt x="32958" y="441678"/>
                  <a:pt x="0" y="408720"/>
                  <a:pt x="0" y="368064"/>
                </a:cubicBezTo>
                <a:lnTo>
                  <a:pt x="0" y="73614"/>
                </a:lnTo>
                <a:close/>
              </a:path>
            </a:pathLst>
          </a:custGeom>
          <a:solidFill>
            <a:srgbClr val="FFC00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81" tIns="67281" rIns="67281" bIns="11300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.2.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The Relational Model</a:t>
            </a:r>
          </a:p>
        </p:txBody>
      </p:sp>
      <p:sp>
        <p:nvSpPr>
          <p:cNvPr id="25" name="Freeform 24"/>
          <p:cNvSpPr/>
          <p:nvPr/>
        </p:nvSpPr>
        <p:spPr>
          <a:xfrm>
            <a:off x="4281385" y="2765608"/>
            <a:ext cx="2889250" cy="441678"/>
          </a:xfrm>
          <a:custGeom>
            <a:avLst/>
            <a:gdLst>
              <a:gd name="connsiteX0" fmla="*/ 0 w 2889250"/>
              <a:gd name="connsiteY0" fmla="*/ 73614 h 441678"/>
              <a:gd name="connsiteX1" fmla="*/ 73614 w 2889250"/>
              <a:gd name="connsiteY1" fmla="*/ 0 h 441678"/>
              <a:gd name="connsiteX2" fmla="*/ 2815636 w 2889250"/>
              <a:gd name="connsiteY2" fmla="*/ 0 h 441678"/>
              <a:gd name="connsiteX3" fmla="*/ 2889250 w 2889250"/>
              <a:gd name="connsiteY3" fmla="*/ 73614 h 441678"/>
              <a:gd name="connsiteX4" fmla="*/ 2889250 w 2889250"/>
              <a:gd name="connsiteY4" fmla="*/ 368064 h 441678"/>
              <a:gd name="connsiteX5" fmla="*/ 2815636 w 2889250"/>
              <a:gd name="connsiteY5" fmla="*/ 441678 h 441678"/>
              <a:gd name="connsiteX6" fmla="*/ 73614 w 2889250"/>
              <a:gd name="connsiteY6" fmla="*/ 441678 h 441678"/>
              <a:gd name="connsiteX7" fmla="*/ 0 w 2889250"/>
              <a:gd name="connsiteY7" fmla="*/ 368064 h 441678"/>
              <a:gd name="connsiteX8" fmla="*/ 0 w 2889250"/>
              <a:gd name="connsiteY8" fmla="*/ 73614 h 44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9250" h="441678">
                <a:moveTo>
                  <a:pt x="0" y="73614"/>
                </a:moveTo>
                <a:cubicBezTo>
                  <a:pt x="0" y="32958"/>
                  <a:pt x="32958" y="0"/>
                  <a:pt x="73614" y="0"/>
                </a:cubicBezTo>
                <a:lnTo>
                  <a:pt x="2815636" y="0"/>
                </a:lnTo>
                <a:cubicBezTo>
                  <a:pt x="2856292" y="0"/>
                  <a:pt x="2889250" y="32958"/>
                  <a:pt x="2889250" y="73614"/>
                </a:cubicBezTo>
                <a:lnTo>
                  <a:pt x="2889250" y="368064"/>
                </a:lnTo>
                <a:cubicBezTo>
                  <a:pt x="2889250" y="408720"/>
                  <a:pt x="2856292" y="441678"/>
                  <a:pt x="2815636" y="441678"/>
                </a:cubicBezTo>
                <a:lnTo>
                  <a:pt x="73614" y="441678"/>
                </a:lnTo>
                <a:cubicBezTo>
                  <a:pt x="32958" y="441678"/>
                  <a:pt x="0" y="408720"/>
                  <a:pt x="0" y="368064"/>
                </a:cubicBezTo>
                <a:lnTo>
                  <a:pt x="0" y="73614"/>
                </a:lnTo>
                <a:close/>
              </a:path>
            </a:pathLst>
          </a:custGeom>
          <a:solidFill>
            <a:srgbClr val="FFC00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81" tIns="67281" rIns="67281" bIns="11300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.3.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Relational Algebra and Calculus</a:t>
            </a:r>
          </a:p>
        </p:txBody>
      </p:sp>
      <p:sp>
        <p:nvSpPr>
          <p:cNvPr id="26" name="Freeform 25"/>
          <p:cNvSpPr/>
          <p:nvPr/>
        </p:nvSpPr>
        <p:spPr>
          <a:xfrm>
            <a:off x="4281385" y="3261323"/>
            <a:ext cx="2889250" cy="441678"/>
          </a:xfrm>
          <a:custGeom>
            <a:avLst/>
            <a:gdLst>
              <a:gd name="connsiteX0" fmla="*/ 0 w 2889250"/>
              <a:gd name="connsiteY0" fmla="*/ 73614 h 441678"/>
              <a:gd name="connsiteX1" fmla="*/ 73614 w 2889250"/>
              <a:gd name="connsiteY1" fmla="*/ 0 h 441678"/>
              <a:gd name="connsiteX2" fmla="*/ 2815636 w 2889250"/>
              <a:gd name="connsiteY2" fmla="*/ 0 h 441678"/>
              <a:gd name="connsiteX3" fmla="*/ 2889250 w 2889250"/>
              <a:gd name="connsiteY3" fmla="*/ 73614 h 441678"/>
              <a:gd name="connsiteX4" fmla="*/ 2889250 w 2889250"/>
              <a:gd name="connsiteY4" fmla="*/ 368064 h 441678"/>
              <a:gd name="connsiteX5" fmla="*/ 2815636 w 2889250"/>
              <a:gd name="connsiteY5" fmla="*/ 441678 h 441678"/>
              <a:gd name="connsiteX6" fmla="*/ 73614 w 2889250"/>
              <a:gd name="connsiteY6" fmla="*/ 441678 h 441678"/>
              <a:gd name="connsiteX7" fmla="*/ 0 w 2889250"/>
              <a:gd name="connsiteY7" fmla="*/ 368064 h 441678"/>
              <a:gd name="connsiteX8" fmla="*/ 0 w 2889250"/>
              <a:gd name="connsiteY8" fmla="*/ 73614 h 44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9250" h="441678">
                <a:moveTo>
                  <a:pt x="0" y="73614"/>
                </a:moveTo>
                <a:cubicBezTo>
                  <a:pt x="0" y="32958"/>
                  <a:pt x="32958" y="0"/>
                  <a:pt x="73614" y="0"/>
                </a:cubicBezTo>
                <a:lnTo>
                  <a:pt x="2815636" y="0"/>
                </a:lnTo>
                <a:cubicBezTo>
                  <a:pt x="2856292" y="0"/>
                  <a:pt x="2889250" y="32958"/>
                  <a:pt x="2889250" y="73614"/>
                </a:cubicBezTo>
                <a:lnTo>
                  <a:pt x="2889250" y="368064"/>
                </a:lnTo>
                <a:cubicBezTo>
                  <a:pt x="2889250" y="408720"/>
                  <a:pt x="2856292" y="441678"/>
                  <a:pt x="2815636" y="441678"/>
                </a:cubicBezTo>
                <a:lnTo>
                  <a:pt x="73614" y="441678"/>
                </a:lnTo>
                <a:cubicBezTo>
                  <a:pt x="32958" y="441678"/>
                  <a:pt x="0" y="408720"/>
                  <a:pt x="0" y="368064"/>
                </a:cubicBezTo>
                <a:lnTo>
                  <a:pt x="0" y="73614"/>
                </a:lnTo>
                <a:close/>
              </a:path>
            </a:pathLst>
          </a:custGeom>
          <a:solidFill>
            <a:srgbClr val="FFC00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81" tIns="67281" rIns="67281" bIns="11300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.4.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SQL</a:t>
            </a:r>
          </a:p>
        </p:txBody>
      </p:sp>
      <p:sp>
        <p:nvSpPr>
          <p:cNvPr id="27" name="Freeform 26"/>
          <p:cNvSpPr/>
          <p:nvPr/>
        </p:nvSpPr>
        <p:spPr>
          <a:xfrm>
            <a:off x="4281385" y="3757038"/>
            <a:ext cx="2889250" cy="441678"/>
          </a:xfrm>
          <a:custGeom>
            <a:avLst/>
            <a:gdLst>
              <a:gd name="connsiteX0" fmla="*/ 0 w 2889250"/>
              <a:gd name="connsiteY0" fmla="*/ 73614 h 441678"/>
              <a:gd name="connsiteX1" fmla="*/ 73614 w 2889250"/>
              <a:gd name="connsiteY1" fmla="*/ 0 h 441678"/>
              <a:gd name="connsiteX2" fmla="*/ 2815636 w 2889250"/>
              <a:gd name="connsiteY2" fmla="*/ 0 h 441678"/>
              <a:gd name="connsiteX3" fmla="*/ 2889250 w 2889250"/>
              <a:gd name="connsiteY3" fmla="*/ 73614 h 441678"/>
              <a:gd name="connsiteX4" fmla="*/ 2889250 w 2889250"/>
              <a:gd name="connsiteY4" fmla="*/ 368064 h 441678"/>
              <a:gd name="connsiteX5" fmla="*/ 2815636 w 2889250"/>
              <a:gd name="connsiteY5" fmla="*/ 441678 h 441678"/>
              <a:gd name="connsiteX6" fmla="*/ 73614 w 2889250"/>
              <a:gd name="connsiteY6" fmla="*/ 441678 h 441678"/>
              <a:gd name="connsiteX7" fmla="*/ 0 w 2889250"/>
              <a:gd name="connsiteY7" fmla="*/ 368064 h 441678"/>
              <a:gd name="connsiteX8" fmla="*/ 0 w 2889250"/>
              <a:gd name="connsiteY8" fmla="*/ 73614 h 44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9250" h="441678">
                <a:moveTo>
                  <a:pt x="0" y="73614"/>
                </a:moveTo>
                <a:cubicBezTo>
                  <a:pt x="0" y="32958"/>
                  <a:pt x="32958" y="0"/>
                  <a:pt x="73614" y="0"/>
                </a:cubicBezTo>
                <a:lnTo>
                  <a:pt x="2815636" y="0"/>
                </a:lnTo>
                <a:cubicBezTo>
                  <a:pt x="2856292" y="0"/>
                  <a:pt x="2889250" y="32958"/>
                  <a:pt x="2889250" y="73614"/>
                </a:cubicBezTo>
                <a:lnTo>
                  <a:pt x="2889250" y="368064"/>
                </a:lnTo>
                <a:cubicBezTo>
                  <a:pt x="2889250" y="408720"/>
                  <a:pt x="2856292" y="441678"/>
                  <a:pt x="2815636" y="441678"/>
                </a:cubicBezTo>
                <a:lnTo>
                  <a:pt x="73614" y="441678"/>
                </a:lnTo>
                <a:cubicBezTo>
                  <a:pt x="32958" y="441678"/>
                  <a:pt x="0" y="408720"/>
                  <a:pt x="0" y="368064"/>
                </a:cubicBezTo>
                <a:lnTo>
                  <a:pt x="0" y="73614"/>
                </a:lnTo>
                <a:close/>
              </a:path>
            </a:pathLst>
          </a:custGeom>
          <a:solidFill>
            <a:srgbClr val="FFC00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81" tIns="67281" rIns="67281" bIns="11300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.5.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Data Storage and Organization</a:t>
            </a:r>
          </a:p>
        </p:txBody>
      </p:sp>
      <p:sp>
        <p:nvSpPr>
          <p:cNvPr id="28" name="Freeform 27"/>
          <p:cNvSpPr/>
          <p:nvPr/>
        </p:nvSpPr>
        <p:spPr>
          <a:xfrm>
            <a:off x="4281385" y="4252753"/>
            <a:ext cx="2889250" cy="441678"/>
          </a:xfrm>
          <a:custGeom>
            <a:avLst/>
            <a:gdLst>
              <a:gd name="connsiteX0" fmla="*/ 0 w 2889250"/>
              <a:gd name="connsiteY0" fmla="*/ 73614 h 441678"/>
              <a:gd name="connsiteX1" fmla="*/ 73614 w 2889250"/>
              <a:gd name="connsiteY1" fmla="*/ 0 h 441678"/>
              <a:gd name="connsiteX2" fmla="*/ 2815636 w 2889250"/>
              <a:gd name="connsiteY2" fmla="*/ 0 h 441678"/>
              <a:gd name="connsiteX3" fmla="*/ 2889250 w 2889250"/>
              <a:gd name="connsiteY3" fmla="*/ 73614 h 441678"/>
              <a:gd name="connsiteX4" fmla="*/ 2889250 w 2889250"/>
              <a:gd name="connsiteY4" fmla="*/ 368064 h 441678"/>
              <a:gd name="connsiteX5" fmla="*/ 2815636 w 2889250"/>
              <a:gd name="connsiteY5" fmla="*/ 441678 h 441678"/>
              <a:gd name="connsiteX6" fmla="*/ 73614 w 2889250"/>
              <a:gd name="connsiteY6" fmla="*/ 441678 h 441678"/>
              <a:gd name="connsiteX7" fmla="*/ 0 w 2889250"/>
              <a:gd name="connsiteY7" fmla="*/ 368064 h 441678"/>
              <a:gd name="connsiteX8" fmla="*/ 0 w 2889250"/>
              <a:gd name="connsiteY8" fmla="*/ 73614 h 44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9250" h="441678">
                <a:moveTo>
                  <a:pt x="0" y="73614"/>
                </a:moveTo>
                <a:cubicBezTo>
                  <a:pt x="0" y="32958"/>
                  <a:pt x="32958" y="0"/>
                  <a:pt x="73614" y="0"/>
                </a:cubicBezTo>
                <a:lnTo>
                  <a:pt x="2815636" y="0"/>
                </a:lnTo>
                <a:cubicBezTo>
                  <a:pt x="2856292" y="0"/>
                  <a:pt x="2889250" y="32958"/>
                  <a:pt x="2889250" y="73614"/>
                </a:cubicBezTo>
                <a:lnTo>
                  <a:pt x="2889250" y="368064"/>
                </a:lnTo>
                <a:cubicBezTo>
                  <a:pt x="2889250" y="408720"/>
                  <a:pt x="2856292" y="441678"/>
                  <a:pt x="2815636" y="441678"/>
                </a:cubicBezTo>
                <a:lnTo>
                  <a:pt x="73614" y="441678"/>
                </a:lnTo>
                <a:cubicBezTo>
                  <a:pt x="32958" y="441678"/>
                  <a:pt x="0" y="408720"/>
                  <a:pt x="0" y="368064"/>
                </a:cubicBezTo>
                <a:lnTo>
                  <a:pt x="0" y="73614"/>
                </a:lnTo>
                <a:close/>
              </a:path>
            </a:pathLst>
          </a:custGeom>
          <a:solidFill>
            <a:srgbClr val="FFC00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81" tIns="67281" rIns="67281" bIns="11300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.6.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Tree-Based and Hash-Based Indexing</a:t>
            </a:r>
          </a:p>
        </p:txBody>
      </p:sp>
      <p:sp>
        <p:nvSpPr>
          <p:cNvPr id="29" name="Freeform 28"/>
          <p:cNvSpPr/>
          <p:nvPr/>
        </p:nvSpPr>
        <p:spPr>
          <a:xfrm>
            <a:off x="4281385" y="4739922"/>
            <a:ext cx="2889250" cy="441678"/>
          </a:xfrm>
          <a:custGeom>
            <a:avLst/>
            <a:gdLst>
              <a:gd name="connsiteX0" fmla="*/ 0 w 2889250"/>
              <a:gd name="connsiteY0" fmla="*/ 73614 h 441678"/>
              <a:gd name="connsiteX1" fmla="*/ 73614 w 2889250"/>
              <a:gd name="connsiteY1" fmla="*/ 0 h 441678"/>
              <a:gd name="connsiteX2" fmla="*/ 2815636 w 2889250"/>
              <a:gd name="connsiteY2" fmla="*/ 0 h 441678"/>
              <a:gd name="connsiteX3" fmla="*/ 2889250 w 2889250"/>
              <a:gd name="connsiteY3" fmla="*/ 73614 h 441678"/>
              <a:gd name="connsiteX4" fmla="*/ 2889250 w 2889250"/>
              <a:gd name="connsiteY4" fmla="*/ 368064 h 441678"/>
              <a:gd name="connsiteX5" fmla="*/ 2815636 w 2889250"/>
              <a:gd name="connsiteY5" fmla="*/ 441678 h 441678"/>
              <a:gd name="connsiteX6" fmla="*/ 73614 w 2889250"/>
              <a:gd name="connsiteY6" fmla="*/ 441678 h 441678"/>
              <a:gd name="connsiteX7" fmla="*/ 0 w 2889250"/>
              <a:gd name="connsiteY7" fmla="*/ 368064 h 441678"/>
              <a:gd name="connsiteX8" fmla="*/ 0 w 2889250"/>
              <a:gd name="connsiteY8" fmla="*/ 73614 h 44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9250" h="441678">
                <a:moveTo>
                  <a:pt x="0" y="73614"/>
                </a:moveTo>
                <a:cubicBezTo>
                  <a:pt x="0" y="32958"/>
                  <a:pt x="32958" y="0"/>
                  <a:pt x="73614" y="0"/>
                </a:cubicBezTo>
                <a:lnTo>
                  <a:pt x="2815636" y="0"/>
                </a:lnTo>
                <a:cubicBezTo>
                  <a:pt x="2856292" y="0"/>
                  <a:pt x="2889250" y="32958"/>
                  <a:pt x="2889250" y="73614"/>
                </a:cubicBezTo>
                <a:lnTo>
                  <a:pt x="2889250" y="368064"/>
                </a:lnTo>
                <a:cubicBezTo>
                  <a:pt x="2889250" y="408720"/>
                  <a:pt x="2856292" y="441678"/>
                  <a:pt x="2815636" y="441678"/>
                </a:cubicBezTo>
                <a:lnTo>
                  <a:pt x="73614" y="441678"/>
                </a:lnTo>
                <a:cubicBezTo>
                  <a:pt x="32958" y="441678"/>
                  <a:pt x="0" y="408720"/>
                  <a:pt x="0" y="368064"/>
                </a:cubicBezTo>
                <a:lnTo>
                  <a:pt x="0" y="73614"/>
                </a:lnTo>
                <a:close/>
              </a:path>
            </a:pathLst>
          </a:custGeom>
          <a:solidFill>
            <a:srgbClr val="FFC00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81" tIns="67281" rIns="67281" bIns="11300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.7.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Query Evaluation and Optimization</a:t>
            </a:r>
          </a:p>
        </p:txBody>
      </p:sp>
      <p:sp>
        <p:nvSpPr>
          <p:cNvPr id="6" name="Oval 5"/>
          <p:cNvSpPr/>
          <p:nvPr/>
        </p:nvSpPr>
        <p:spPr>
          <a:xfrm>
            <a:off x="4038600" y="1909824"/>
            <a:ext cx="182563" cy="1825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7" name="Oval 6"/>
          <p:cNvSpPr/>
          <p:nvPr/>
        </p:nvSpPr>
        <p:spPr>
          <a:xfrm>
            <a:off x="4038600" y="2373347"/>
            <a:ext cx="182563" cy="184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29075" y="2905186"/>
            <a:ext cx="182563" cy="1825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4029075" y="3384214"/>
            <a:ext cx="182563" cy="1825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>
            <a:off x="4019550" y="3886526"/>
            <a:ext cx="182563" cy="1825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Oval 11"/>
          <p:cNvSpPr/>
          <p:nvPr/>
        </p:nvSpPr>
        <p:spPr>
          <a:xfrm>
            <a:off x="4029075" y="4387170"/>
            <a:ext cx="182563" cy="1825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Oval 12"/>
          <p:cNvSpPr/>
          <p:nvPr/>
        </p:nvSpPr>
        <p:spPr>
          <a:xfrm>
            <a:off x="4008437" y="4903847"/>
            <a:ext cx="182563" cy="18256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4" name="Oval 13"/>
          <p:cNvSpPr/>
          <p:nvPr/>
        </p:nvSpPr>
        <p:spPr>
          <a:xfrm>
            <a:off x="4008689" y="6041376"/>
            <a:ext cx="182563" cy="1825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52399" y="1249577"/>
            <a:ext cx="2982163" cy="1722223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rtlCol="0" anchor="ctr"/>
          <a:lstStyle/>
          <a:p>
            <a:pPr>
              <a:defRPr/>
            </a:pPr>
            <a:r>
              <a:rPr lang="en-US" sz="1200" b="1" dirty="0">
                <a:solidFill>
                  <a:schemeClr val="tx1"/>
                </a:solidFill>
              </a:rPr>
              <a:t>       Considered:</a:t>
            </a:r>
            <a:r>
              <a:rPr lang="en-US" sz="1200" dirty="0">
                <a:solidFill>
                  <a:schemeClr val="tx1"/>
                </a:solidFill>
              </a:rPr>
              <a:t> a reasonably critical and </a:t>
            </a:r>
          </a:p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       comprehensive understanding.</a:t>
            </a:r>
          </a:p>
          <a:p>
            <a:pPr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       </a:t>
            </a:r>
            <a:r>
              <a:rPr lang="en-US" sz="1200" b="1" dirty="0">
                <a:solidFill>
                  <a:schemeClr val="tx1"/>
                </a:solidFill>
              </a:rPr>
              <a:t>Thoughtful:</a:t>
            </a:r>
            <a:r>
              <a:rPr lang="en-US" sz="1200" dirty="0">
                <a:solidFill>
                  <a:schemeClr val="tx1"/>
                </a:solidFill>
              </a:rPr>
              <a:t> fluent, flexible and efficient </a:t>
            </a:r>
          </a:p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       understanding.</a:t>
            </a:r>
          </a:p>
          <a:p>
            <a:pPr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       </a:t>
            </a:r>
            <a:r>
              <a:rPr lang="en-US" sz="1200" b="1" dirty="0">
                <a:solidFill>
                  <a:schemeClr val="tx1"/>
                </a:solidFill>
              </a:rPr>
              <a:t>Masterful:</a:t>
            </a:r>
            <a:r>
              <a:rPr lang="en-US" sz="1200" dirty="0">
                <a:solidFill>
                  <a:schemeClr val="tx1"/>
                </a:solidFill>
              </a:rPr>
              <a:t> a powerful and illuminating </a:t>
            </a:r>
          </a:p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       understanding.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40203" y="1385852"/>
            <a:ext cx="182562" cy="1825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40203" y="1906182"/>
            <a:ext cx="182562" cy="18256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34" name="Oval 33"/>
          <p:cNvSpPr/>
          <p:nvPr/>
        </p:nvSpPr>
        <p:spPr>
          <a:xfrm>
            <a:off x="240203" y="2460671"/>
            <a:ext cx="182562" cy="18256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35" name="Freeform 34"/>
          <p:cNvSpPr/>
          <p:nvPr/>
        </p:nvSpPr>
        <p:spPr>
          <a:xfrm>
            <a:off x="4281385" y="5231006"/>
            <a:ext cx="2889250" cy="441678"/>
          </a:xfrm>
          <a:custGeom>
            <a:avLst/>
            <a:gdLst>
              <a:gd name="connsiteX0" fmla="*/ 0 w 2889250"/>
              <a:gd name="connsiteY0" fmla="*/ 73614 h 441678"/>
              <a:gd name="connsiteX1" fmla="*/ 73614 w 2889250"/>
              <a:gd name="connsiteY1" fmla="*/ 0 h 441678"/>
              <a:gd name="connsiteX2" fmla="*/ 2815636 w 2889250"/>
              <a:gd name="connsiteY2" fmla="*/ 0 h 441678"/>
              <a:gd name="connsiteX3" fmla="*/ 2889250 w 2889250"/>
              <a:gd name="connsiteY3" fmla="*/ 73614 h 441678"/>
              <a:gd name="connsiteX4" fmla="*/ 2889250 w 2889250"/>
              <a:gd name="connsiteY4" fmla="*/ 368064 h 441678"/>
              <a:gd name="connsiteX5" fmla="*/ 2815636 w 2889250"/>
              <a:gd name="connsiteY5" fmla="*/ 441678 h 441678"/>
              <a:gd name="connsiteX6" fmla="*/ 73614 w 2889250"/>
              <a:gd name="connsiteY6" fmla="*/ 441678 h 441678"/>
              <a:gd name="connsiteX7" fmla="*/ 0 w 2889250"/>
              <a:gd name="connsiteY7" fmla="*/ 368064 h 441678"/>
              <a:gd name="connsiteX8" fmla="*/ 0 w 2889250"/>
              <a:gd name="connsiteY8" fmla="*/ 73614 h 44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9250" h="441678">
                <a:moveTo>
                  <a:pt x="0" y="73614"/>
                </a:moveTo>
                <a:cubicBezTo>
                  <a:pt x="0" y="32958"/>
                  <a:pt x="32958" y="0"/>
                  <a:pt x="73614" y="0"/>
                </a:cubicBezTo>
                <a:lnTo>
                  <a:pt x="2815636" y="0"/>
                </a:lnTo>
                <a:cubicBezTo>
                  <a:pt x="2856292" y="0"/>
                  <a:pt x="2889250" y="32958"/>
                  <a:pt x="2889250" y="73614"/>
                </a:cubicBezTo>
                <a:lnTo>
                  <a:pt x="2889250" y="368064"/>
                </a:lnTo>
                <a:cubicBezTo>
                  <a:pt x="2889250" y="408720"/>
                  <a:pt x="2856292" y="441678"/>
                  <a:pt x="2815636" y="441678"/>
                </a:cubicBezTo>
                <a:lnTo>
                  <a:pt x="73614" y="441678"/>
                </a:lnTo>
                <a:cubicBezTo>
                  <a:pt x="32958" y="441678"/>
                  <a:pt x="0" y="408720"/>
                  <a:pt x="0" y="368064"/>
                </a:cubicBezTo>
                <a:lnTo>
                  <a:pt x="0" y="73614"/>
                </a:lnTo>
                <a:close/>
              </a:path>
            </a:pathLst>
          </a:custGeom>
          <a:solidFill>
            <a:srgbClr val="FFC00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81" tIns="67281" rIns="67281" bIns="11300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.9.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Concurrency Control and Crash Recovery</a:t>
            </a:r>
          </a:p>
        </p:txBody>
      </p:sp>
      <p:sp>
        <p:nvSpPr>
          <p:cNvPr id="36" name="Freeform 35"/>
          <p:cNvSpPr/>
          <p:nvPr/>
        </p:nvSpPr>
        <p:spPr>
          <a:xfrm>
            <a:off x="4284292" y="5730222"/>
            <a:ext cx="2889250" cy="804872"/>
          </a:xfrm>
          <a:custGeom>
            <a:avLst/>
            <a:gdLst>
              <a:gd name="connsiteX0" fmla="*/ 0 w 2889250"/>
              <a:gd name="connsiteY0" fmla="*/ 73614 h 441678"/>
              <a:gd name="connsiteX1" fmla="*/ 73614 w 2889250"/>
              <a:gd name="connsiteY1" fmla="*/ 0 h 441678"/>
              <a:gd name="connsiteX2" fmla="*/ 2815636 w 2889250"/>
              <a:gd name="connsiteY2" fmla="*/ 0 h 441678"/>
              <a:gd name="connsiteX3" fmla="*/ 2889250 w 2889250"/>
              <a:gd name="connsiteY3" fmla="*/ 73614 h 441678"/>
              <a:gd name="connsiteX4" fmla="*/ 2889250 w 2889250"/>
              <a:gd name="connsiteY4" fmla="*/ 368064 h 441678"/>
              <a:gd name="connsiteX5" fmla="*/ 2815636 w 2889250"/>
              <a:gd name="connsiteY5" fmla="*/ 441678 h 441678"/>
              <a:gd name="connsiteX6" fmla="*/ 73614 w 2889250"/>
              <a:gd name="connsiteY6" fmla="*/ 441678 h 441678"/>
              <a:gd name="connsiteX7" fmla="*/ 0 w 2889250"/>
              <a:gd name="connsiteY7" fmla="*/ 368064 h 441678"/>
              <a:gd name="connsiteX8" fmla="*/ 0 w 2889250"/>
              <a:gd name="connsiteY8" fmla="*/ 73614 h 44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9250" h="441678">
                <a:moveTo>
                  <a:pt x="0" y="73614"/>
                </a:moveTo>
                <a:cubicBezTo>
                  <a:pt x="0" y="32958"/>
                  <a:pt x="32958" y="0"/>
                  <a:pt x="73614" y="0"/>
                </a:cubicBezTo>
                <a:lnTo>
                  <a:pt x="2815636" y="0"/>
                </a:lnTo>
                <a:cubicBezTo>
                  <a:pt x="2856292" y="0"/>
                  <a:pt x="2889250" y="32958"/>
                  <a:pt x="2889250" y="73614"/>
                </a:cubicBezTo>
                <a:lnTo>
                  <a:pt x="2889250" y="368064"/>
                </a:lnTo>
                <a:cubicBezTo>
                  <a:pt x="2889250" y="408720"/>
                  <a:pt x="2856292" y="441678"/>
                  <a:pt x="2815636" y="441678"/>
                </a:cubicBezTo>
                <a:lnTo>
                  <a:pt x="73614" y="441678"/>
                </a:lnTo>
                <a:cubicBezTo>
                  <a:pt x="32958" y="441678"/>
                  <a:pt x="0" y="408720"/>
                  <a:pt x="0" y="368064"/>
                </a:cubicBezTo>
                <a:lnTo>
                  <a:pt x="0" y="73614"/>
                </a:lnTo>
                <a:close/>
              </a:path>
            </a:pathLst>
          </a:custGeom>
          <a:solidFill>
            <a:srgbClr val="FFC00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81" tIns="67281" rIns="67281" bIns="11300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.10.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tx1"/>
                </a:solidFill>
              </a:rPr>
              <a:t>Advanced Topics: Distributed </a:t>
            </a:r>
            <a:r>
              <a:rPr lang="en-US" sz="1200" b="1" dirty="0">
                <a:solidFill>
                  <a:schemeClr val="tx1"/>
                </a:solidFill>
              </a:rPr>
              <a:t>Databases, Hadoop, and NoSQL and </a:t>
            </a:r>
            <a:r>
              <a:rPr lang="en-US" sz="1200" b="1" dirty="0" err="1">
                <a:solidFill>
                  <a:schemeClr val="tx1"/>
                </a:solidFill>
              </a:rPr>
              <a:t>NewSQL</a:t>
            </a:r>
            <a:r>
              <a:rPr lang="en-US" sz="1200" b="1" dirty="0">
                <a:solidFill>
                  <a:schemeClr val="tx1"/>
                </a:solidFill>
              </a:rPr>
              <a:t> Databases</a:t>
            </a:r>
            <a:endParaRPr lang="en-US" sz="1200" b="1" kern="1200" dirty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3998912" y="5360563"/>
            <a:ext cx="182563" cy="1825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104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35" grpId="0" animBg="1"/>
      <p:bldP spid="36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70C0"/>
                </a:solidFill>
              </a:rPr>
              <a:t>After finishing this course you will be able to: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0" y="2345108"/>
            <a:ext cx="8153400" cy="5334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1.</a:t>
            </a:r>
            <a:r>
              <a:rPr lang="en-US" dirty="0">
                <a:solidFill>
                  <a:schemeClr val="tx1"/>
                </a:solidFill>
              </a:rPr>
              <a:t> Describe a wide range of data involved in real-world organizations using the entity-relationship (ER) data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3400" y="3003842"/>
            <a:ext cx="8153400" cy="5334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2.</a:t>
            </a:r>
            <a:r>
              <a:rPr lang="en-US" dirty="0">
                <a:solidFill>
                  <a:schemeClr val="tx1"/>
                </a:solidFill>
              </a:rPr>
              <a:t> Explain how to translate an ER diagram into a relational database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3681096"/>
            <a:ext cx="8153400" cy="5334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3.</a:t>
            </a:r>
            <a:r>
              <a:rPr lang="en-US" dirty="0">
                <a:solidFill>
                  <a:schemeClr val="tx1"/>
                </a:solidFill>
              </a:rPr>
              <a:t> Analyze and apply a formal query language, relational calculus and algebra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3400" y="4359064"/>
            <a:ext cx="8153400" cy="5334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4.</a:t>
            </a:r>
            <a:r>
              <a:rPr lang="en-US" dirty="0">
                <a:solidFill>
                  <a:schemeClr val="tx1"/>
                </a:solidFill>
              </a:rPr>
              <a:t> Indicate how SQL builds upon relational calculus and algebra and effectively apply SQL to create, query and manipulate relational databases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3400" y="5036318"/>
            <a:ext cx="8153400" cy="5334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5.</a:t>
            </a:r>
            <a:r>
              <a:rPr lang="en-US" dirty="0">
                <a:solidFill>
                  <a:schemeClr val="tx1"/>
                </a:solidFill>
              </a:rPr>
              <a:t> Design and develop multi-tiered, full-fledged standalone and web-based applications with back-end databases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3400" y="5715000"/>
            <a:ext cx="8153400" cy="5334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6.</a:t>
            </a:r>
            <a:r>
              <a:rPr lang="en-US" dirty="0">
                <a:solidFill>
                  <a:schemeClr val="tx1"/>
                </a:solidFill>
              </a:rPr>
              <a:t> Appreciate how DBMSs create, manipulate and manage files of fixed-length and variable-length records on disks</a:t>
            </a:r>
          </a:p>
        </p:txBody>
      </p:sp>
    </p:spTree>
    <p:extLst>
      <p:ext uri="{BB962C8B-B14F-4D97-AF65-F5344CB8AC3E}">
        <p14:creationId xmlns:p14="http://schemas.microsoft.com/office/powerpoint/2010/main" val="68244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Live in a World of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Nearly 500 Exabytes per day are generated by the Large Hadron Collider experiments (not all recorded!) 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2.9 million emails are sent every second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20 hours of video are uploaded to YouTube every minute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24 PBs of data are processed by Google every day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50 million tweets are generated per day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700 billion total minutes are spent on Facebook each month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72.9 items are ordered on Amazon every second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0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70C0"/>
                </a:solidFill>
              </a:rPr>
              <a:t>After finishing this course you will be able to: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" y="2947182"/>
            <a:ext cx="8153400" cy="5334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8.</a:t>
            </a:r>
            <a:r>
              <a:rPr lang="en-US" dirty="0">
                <a:solidFill>
                  <a:schemeClr val="tx1"/>
                </a:solidFill>
              </a:rPr>
              <a:t> Explain and evaluate various algorithms for relational operations (e.g., join) using techniques such as iteration, indexing and partitioning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3624436"/>
            <a:ext cx="8153400" cy="5334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9.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Analyze and apply different query evaluation plans and describe the various tasks of a typical relational query optimizer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3400" y="4343706"/>
            <a:ext cx="8153400" cy="5334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10.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Describe how transactions can be interleaved correctly, and indicate how a DBMS can ensure atomicity and durability when systems fail or entirely crash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5020960"/>
            <a:ext cx="8153400" cy="5334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11.</a:t>
            </a:r>
            <a:r>
              <a:rPr lang="en-US" dirty="0">
                <a:solidFill>
                  <a:schemeClr val="tx1"/>
                </a:solidFill>
              </a:rPr>
              <a:t> Identify alternative architectures for distributed databases, and describe how data can be partitioned and distributed across networked nodes of a DBMS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142" y="5718048"/>
            <a:ext cx="8153400" cy="530352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12.</a:t>
            </a:r>
            <a:r>
              <a:rPr lang="en-US" dirty="0">
                <a:solidFill>
                  <a:schemeClr val="tx1"/>
                </a:solidFill>
              </a:rPr>
              <a:t> Appreciate the scale of Big Data, discuss some popular analytics engines for Big Data processing and denote the applicability of NoSQL databases for Big Data storage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3400" y="2283258"/>
            <a:ext cx="8153400" cy="5334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rgbClr val="0070C0"/>
                </a:solidFill>
              </a:rPr>
              <a:t>7.</a:t>
            </a:r>
            <a:r>
              <a:rPr lang="en-US" dirty="0">
                <a:solidFill>
                  <a:schemeClr val="tx1"/>
                </a:solidFill>
              </a:rPr>
              <a:t> Create and operate various static and dynamic tree-based (e.g., ISAM and B+ trees) and hash-based (e.g., extendable and linear hashing) indexing schemes</a:t>
            </a:r>
          </a:p>
        </p:txBody>
      </p:sp>
    </p:spTree>
    <p:extLst>
      <p:ext uri="{BB962C8B-B14F-4D97-AF65-F5344CB8AC3E}">
        <p14:creationId xmlns:p14="http://schemas.microsoft.com/office/powerpoint/2010/main" val="83923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  <p:bldP spid="11" grpId="0" animBg="1"/>
      <p:bldP spid="16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314325"/>
            <a:ext cx="8839200" cy="1062038"/>
          </a:xfrm>
        </p:spPr>
        <p:txBody>
          <a:bodyPr tIns="35202">
            <a:normAutofit fontScale="90000"/>
          </a:bodyPr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dirty="0"/>
              <a:t>Teaching Methods, Assignments </a:t>
            </a:r>
            <a:br>
              <a:rPr lang="en-US" dirty="0"/>
            </a:br>
            <a:r>
              <a:rPr lang="en-US" dirty="0"/>
              <a:t>and Projects</a:t>
            </a:r>
          </a:p>
        </p:txBody>
      </p:sp>
      <p:sp>
        <p:nvSpPr>
          <p:cNvPr id="4" name="Freeform 3"/>
          <p:cNvSpPr/>
          <p:nvPr/>
        </p:nvSpPr>
        <p:spPr>
          <a:xfrm>
            <a:off x="228600" y="1494183"/>
            <a:ext cx="8763000" cy="344488"/>
          </a:xfrm>
          <a:custGeom>
            <a:avLst/>
            <a:gdLst>
              <a:gd name="connsiteX0" fmla="*/ 0 w 8305800"/>
              <a:gd name="connsiteY0" fmla="*/ 57352 h 344107"/>
              <a:gd name="connsiteX1" fmla="*/ 57352 w 8305800"/>
              <a:gd name="connsiteY1" fmla="*/ 0 h 344107"/>
              <a:gd name="connsiteX2" fmla="*/ 8248448 w 8305800"/>
              <a:gd name="connsiteY2" fmla="*/ 0 h 344107"/>
              <a:gd name="connsiteX3" fmla="*/ 8305800 w 8305800"/>
              <a:gd name="connsiteY3" fmla="*/ 57352 h 344107"/>
              <a:gd name="connsiteX4" fmla="*/ 8305800 w 8305800"/>
              <a:gd name="connsiteY4" fmla="*/ 286755 h 344107"/>
              <a:gd name="connsiteX5" fmla="*/ 8248448 w 8305800"/>
              <a:gd name="connsiteY5" fmla="*/ 344107 h 344107"/>
              <a:gd name="connsiteX6" fmla="*/ 57352 w 8305800"/>
              <a:gd name="connsiteY6" fmla="*/ 344107 h 344107"/>
              <a:gd name="connsiteX7" fmla="*/ 0 w 8305800"/>
              <a:gd name="connsiteY7" fmla="*/ 286755 h 344107"/>
              <a:gd name="connsiteX8" fmla="*/ 0 w 8305800"/>
              <a:gd name="connsiteY8" fmla="*/ 57352 h 34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800" h="344107">
                <a:moveTo>
                  <a:pt x="0" y="57352"/>
                </a:moveTo>
                <a:cubicBezTo>
                  <a:pt x="0" y="25677"/>
                  <a:pt x="25677" y="0"/>
                  <a:pt x="57352" y="0"/>
                </a:cubicBezTo>
                <a:lnTo>
                  <a:pt x="8248448" y="0"/>
                </a:lnTo>
                <a:cubicBezTo>
                  <a:pt x="8280123" y="0"/>
                  <a:pt x="8305800" y="25677"/>
                  <a:pt x="8305800" y="57352"/>
                </a:cubicBezTo>
                <a:lnTo>
                  <a:pt x="8305800" y="286755"/>
                </a:lnTo>
                <a:cubicBezTo>
                  <a:pt x="8305800" y="318430"/>
                  <a:pt x="8280123" y="344107"/>
                  <a:pt x="8248448" y="344107"/>
                </a:cubicBezTo>
                <a:lnTo>
                  <a:pt x="57352" y="344107"/>
                </a:lnTo>
                <a:cubicBezTo>
                  <a:pt x="25677" y="344107"/>
                  <a:pt x="0" y="318430"/>
                  <a:pt x="0" y="286755"/>
                </a:cubicBezTo>
                <a:lnTo>
                  <a:pt x="0" y="5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5378" tIns="85378" rIns="85378" bIns="85378" spcCol="1270" anchor="ctr"/>
          <a:lstStyle/>
          <a:p>
            <a:pPr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200" dirty="0">
                <a:solidFill>
                  <a:schemeClr val="tx1"/>
                </a:solidFill>
              </a:rPr>
              <a:t> Lectures</a:t>
            </a:r>
          </a:p>
        </p:txBody>
      </p:sp>
      <p:sp>
        <p:nvSpPr>
          <p:cNvPr id="5" name="Freeform 4"/>
          <p:cNvSpPr/>
          <p:nvPr/>
        </p:nvSpPr>
        <p:spPr>
          <a:xfrm>
            <a:off x="0" y="1609752"/>
            <a:ext cx="9296400" cy="1893888"/>
          </a:xfrm>
          <a:custGeom>
            <a:avLst/>
            <a:gdLst>
              <a:gd name="connsiteX0" fmla="*/ 0 w 8305800"/>
              <a:gd name="connsiteY0" fmla="*/ 0 h 1894139"/>
              <a:gd name="connsiteX1" fmla="*/ 8305800 w 8305800"/>
              <a:gd name="connsiteY1" fmla="*/ 0 h 1894139"/>
              <a:gd name="connsiteX2" fmla="*/ 8305800 w 8305800"/>
              <a:gd name="connsiteY2" fmla="*/ 1894139 h 1894139"/>
              <a:gd name="connsiteX3" fmla="*/ 0 w 8305800"/>
              <a:gd name="connsiteY3" fmla="*/ 1894139 h 1894139"/>
              <a:gd name="connsiteX4" fmla="*/ 0 w 8305800"/>
              <a:gd name="connsiteY4" fmla="*/ 0 h 189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1894139">
                <a:moveTo>
                  <a:pt x="0" y="0"/>
                </a:moveTo>
                <a:lnTo>
                  <a:pt x="8305800" y="0"/>
                </a:lnTo>
                <a:lnTo>
                  <a:pt x="8305800" y="1894139"/>
                </a:lnTo>
                <a:lnTo>
                  <a:pt x="0" y="1894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63709" tIns="30480" rIns="170688" bIns="30480"/>
          <a:lstStyle/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Motivate learning</a:t>
            </a: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Provide a framework or roadmap to organize the information of the course</a:t>
            </a: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Explain subjects and reinforce the critical big ideas</a:t>
            </a: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99159" y="3083776"/>
            <a:ext cx="8763000" cy="347662"/>
          </a:xfrm>
          <a:custGeom>
            <a:avLst/>
            <a:gdLst>
              <a:gd name="connsiteX0" fmla="*/ 0 w 8305800"/>
              <a:gd name="connsiteY0" fmla="*/ 33326 h 199953"/>
              <a:gd name="connsiteX1" fmla="*/ 33326 w 8305800"/>
              <a:gd name="connsiteY1" fmla="*/ 0 h 199953"/>
              <a:gd name="connsiteX2" fmla="*/ 8272474 w 8305800"/>
              <a:gd name="connsiteY2" fmla="*/ 0 h 199953"/>
              <a:gd name="connsiteX3" fmla="*/ 8305800 w 8305800"/>
              <a:gd name="connsiteY3" fmla="*/ 33326 h 199953"/>
              <a:gd name="connsiteX4" fmla="*/ 8305800 w 8305800"/>
              <a:gd name="connsiteY4" fmla="*/ 166627 h 199953"/>
              <a:gd name="connsiteX5" fmla="*/ 8272474 w 8305800"/>
              <a:gd name="connsiteY5" fmla="*/ 199953 h 199953"/>
              <a:gd name="connsiteX6" fmla="*/ 33326 w 8305800"/>
              <a:gd name="connsiteY6" fmla="*/ 199953 h 199953"/>
              <a:gd name="connsiteX7" fmla="*/ 0 w 8305800"/>
              <a:gd name="connsiteY7" fmla="*/ 166627 h 199953"/>
              <a:gd name="connsiteX8" fmla="*/ 0 w 8305800"/>
              <a:gd name="connsiteY8" fmla="*/ 33326 h 19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800" h="199953">
                <a:moveTo>
                  <a:pt x="0" y="33326"/>
                </a:moveTo>
                <a:cubicBezTo>
                  <a:pt x="0" y="14921"/>
                  <a:pt x="14921" y="0"/>
                  <a:pt x="33326" y="0"/>
                </a:cubicBezTo>
                <a:lnTo>
                  <a:pt x="8272474" y="0"/>
                </a:lnTo>
                <a:cubicBezTo>
                  <a:pt x="8290879" y="0"/>
                  <a:pt x="8305800" y="14921"/>
                  <a:pt x="8305800" y="33326"/>
                </a:cubicBezTo>
                <a:lnTo>
                  <a:pt x="8305800" y="166627"/>
                </a:lnTo>
                <a:cubicBezTo>
                  <a:pt x="8305800" y="185032"/>
                  <a:pt x="8290879" y="199953"/>
                  <a:pt x="8272474" y="199953"/>
                </a:cubicBezTo>
                <a:lnTo>
                  <a:pt x="33326" y="199953"/>
                </a:lnTo>
                <a:cubicBezTo>
                  <a:pt x="14921" y="199953"/>
                  <a:pt x="0" y="185032"/>
                  <a:pt x="0" y="166627"/>
                </a:cubicBezTo>
                <a:lnTo>
                  <a:pt x="0" y="3332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8341" tIns="78341" rIns="78341" bIns="78341" spcCol="1270" anchor="ctr"/>
          <a:lstStyle/>
          <a:p>
            <a:pPr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200" dirty="0">
                <a:solidFill>
                  <a:schemeClr val="tx1"/>
                </a:solidFill>
              </a:rPr>
              <a:t>Recitations</a:t>
            </a:r>
          </a:p>
        </p:txBody>
      </p:sp>
      <p:sp>
        <p:nvSpPr>
          <p:cNvPr id="8" name="Freeform 7"/>
          <p:cNvSpPr/>
          <p:nvPr/>
        </p:nvSpPr>
        <p:spPr>
          <a:xfrm>
            <a:off x="212222" y="4389783"/>
            <a:ext cx="8763000" cy="347662"/>
          </a:xfrm>
          <a:custGeom>
            <a:avLst/>
            <a:gdLst>
              <a:gd name="connsiteX0" fmla="*/ 0 w 8305800"/>
              <a:gd name="connsiteY0" fmla="*/ 33326 h 199953"/>
              <a:gd name="connsiteX1" fmla="*/ 33326 w 8305800"/>
              <a:gd name="connsiteY1" fmla="*/ 0 h 199953"/>
              <a:gd name="connsiteX2" fmla="*/ 8272474 w 8305800"/>
              <a:gd name="connsiteY2" fmla="*/ 0 h 199953"/>
              <a:gd name="connsiteX3" fmla="*/ 8305800 w 8305800"/>
              <a:gd name="connsiteY3" fmla="*/ 33326 h 199953"/>
              <a:gd name="connsiteX4" fmla="*/ 8305800 w 8305800"/>
              <a:gd name="connsiteY4" fmla="*/ 166627 h 199953"/>
              <a:gd name="connsiteX5" fmla="*/ 8272474 w 8305800"/>
              <a:gd name="connsiteY5" fmla="*/ 199953 h 199953"/>
              <a:gd name="connsiteX6" fmla="*/ 33326 w 8305800"/>
              <a:gd name="connsiteY6" fmla="*/ 199953 h 199953"/>
              <a:gd name="connsiteX7" fmla="*/ 0 w 8305800"/>
              <a:gd name="connsiteY7" fmla="*/ 166627 h 199953"/>
              <a:gd name="connsiteX8" fmla="*/ 0 w 8305800"/>
              <a:gd name="connsiteY8" fmla="*/ 33326 h 19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800" h="199953">
                <a:moveTo>
                  <a:pt x="0" y="33326"/>
                </a:moveTo>
                <a:cubicBezTo>
                  <a:pt x="0" y="14921"/>
                  <a:pt x="14921" y="0"/>
                  <a:pt x="33326" y="0"/>
                </a:cubicBezTo>
                <a:lnTo>
                  <a:pt x="8272474" y="0"/>
                </a:lnTo>
                <a:cubicBezTo>
                  <a:pt x="8290879" y="0"/>
                  <a:pt x="8305800" y="14921"/>
                  <a:pt x="8305800" y="33326"/>
                </a:cubicBezTo>
                <a:lnTo>
                  <a:pt x="8305800" y="166627"/>
                </a:lnTo>
                <a:cubicBezTo>
                  <a:pt x="8305800" y="185032"/>
                  <a:pt x="8290879" y="199953"/>
                  <a:pt x="8272474" y="199953"/>
                </a:cubicBezTo>
                <a:lnTo>
                  <a:pt x="33326" y="199953"/>
                </a:lnTo>
                <a:cubicBezTo>
                  <a:pt x="14921" y="199953"/>
                  <a:pt x="0" y="185032"/>
                  <a:pt x="0" y="166627"/>
                </a:cubicBezTo>
                <a:lnTo>
                  <a:pt x="0" y="3332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8341" tIns="78341" rIns="78341" bIns="78341" spcCol="1270" anchor="ctr"/>
          <a:lstStyle/>
          <a:p>
            <a:pPr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200" dirty="0">
                <a:solidFill>
                  <a:schemeClr val="tx1"/>
                </a:solidFill>
              </a:rPr>
              <a:t>5 Assignments</a:t>
            </a:r>
          </a:p>
        </p:txBody>
      </p:sp>
      <p:sp>
        <p:nvSpPr>
          <p:cNvPr id="10" name="Freeform 9"/>
          <p:cNvSpPr/>
          <p:nvPr/>
        </p:nvSpPr>
        <p:spPr>
          <a:xfrm>
            <a:off x="0" y="3156771"/>
            <a:ext cx="9296400" cy="1208088"/>
          </a:xfrm>
          <a:custGeom>
            <a:avLst/>
            <a:gdLst>
              <a:gd name="connsiteX0" fmla="*/ 0 w 8305800"/>
              <a:gd name="connsiteY0" fmla="*/ 0 h 1894139"/>
              <a:gd name="connsiteX1" fmla="*/ 8305800 w 8305800"/>
              <a:gd name="connsiteY1" fmla="*/ 0 h 1894139"/>
              <a:gd name="connsiteX2" fmla="*/ 8305800 w 8305800"/>
              <a:gd name="connsiteY2" fmla="*/ 1894139 h 1894139"/>
              <a:gd name="connsiteX3" fmla="*/ 0 w 8305800"/>
              <a:gd name="connsiteY3" fmla="*/ 1894139 h 1894139"/>
              <a:gd name="connsiteX4" fmla="*/ 0 w 8305800"/>
              <a:gd name="connsiteY4" fmla="*/ 0 h 189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1894139">
                <a:moveTo>
                  <a:pt x="0" y="0"/>
                </a:moveTo>
                <a:lnTo>
                  <a:pt x="8305800" y="0"/>
                </a:lnTo>
                <a:lnTo>
                  <a:pt x="8305800" y="1894139"/>
                </a:lnTo>
                <a:lnTo>
                  <a:pt x="0" y="1894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63709" tIns="30480" rIns="170688" bIns="30480"/>
          <a:lstStyle/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Get you to reveal what you do not understand, so we can help you</a:t>
            </a: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Allow you to practice skills you will need to become an expert</a:t>
            </a: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4424707"/>
            <a:ext cx="9067800" cy="1208088"/>
          </a:xfrm>
          <a:custGeom>
            <a:avLst/>
            <a:gdLst>
              <a:gd name="connsiteX0" fmla="*/ 0 w 8305800"/>
              <a:gd name="connsiteY0" fmla="*/ 0 h 1894139"/>
              <a:gd name="connsiteX1" fmla="*/ 8305800 w 8305800"/>
              <a:gd name="connsiteY1" fmla="*/ 0 h 1894139"/>
              <a:gd name="connsiteX2" fmla="*/ 8305800 w 8305800"/>
              <a:gd name="connsiteY2" fmla="*/ 1894139 h 1894139"/>
              <a:gd name="connsiteX3" fmla="*/ 0 w 8305800"/>
              <a:gd name="connsiteY3" fmla="*/ 1894139 h 1894139"/>
              <a:gd name="connsiteX4" fmla="*/ 0 w 8305800"/>
              <a:gd name="connsiteY4" fmla="*/ 0 h 189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1894139">
                <a:moveTo>
                  <a:pt x="0" y="0"/>
                </a:moveTo>
                <a:lnTo>
                  <a:pt x="8305800" y="0"/>
                </a:lnTo>
                <a:lnTo>
                  <a:pt x="8305800" y="1894139"/>
                </a:lnTo>
                <a:lnTo>
                  <a:pt x="0" y="1894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63709" tIns="30480" rIns="170688" bIns="30480"/>
          <a:lstStyle/>
          <a:p>
            <a:pPr marL="0" lvl="1" defTabSz="1066800">
              <a:lnSpc>
                <a:spcPct val="90000"/>
              </a:lnSpc>
              <a:spcAft>
                <a:spcPct val="20000"/>
              </a:spcAft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We will have 5 assignments which involve problem solving and span most of the topics that we discuss in the class </a:t>
            </a: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228600" lvl="1" indent="-228600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12222" y="5556728"/>
            <a:ext cx="8763000" cy="347662"/>
          </a:xfrm>
          <a:custGeom>
            <a:avLst/>
            <a:gdLst>
              <a:gd name="connsiteX0" fmla="*/ 0 w 8305800"/>
              <a:gd name="connsiteY0" fmla="*/ 33326 h 199953"/>
              <a:gd name="connsiteX1" fmla="*/ 33326 w 8305800"/>
              <a:gd name="connsiteY1" fmla="*/ 0 h 199953"/>
              <a:gd name="connsiteX2" fmla="*/ 8272474 w 8305800"/>
              <a:gd name="connsiteY2" fmla="*/ 0 h 199953"/>
              <a:gd name="connsiteX3" fmla="*/ 8305800 w 8305800"/>
              <a:gd name="connsiteY3" fmla="*/ 33326 h 199953"/>
              <a:gd name="connsiteX4" fmla="*/ 8305800 w 8305800"/>
              <a:gd name="connsiteY4" fmla="*/ 166627 h 199953"/>
              <a:gd name="connsiteX5" fmla="*/ 8272474 w 8305800"/>
              <a:gd name="connsiteY5" fmla="*/ 199953 h 199953"/>
              <a:gd name="connsiteX6" fmla="*/ 33326 w 8305800"/>
              <a:gd name="connsiteY6" fmla="*/ 199953 h 199953"/>
              <a:gd name="connsiteX7" fmla="*/ 0 w 8305800"/>
              <a:gd name="connsiteY7" fmla="*/ 166627 h 199953"/>
              <a:gd name="connsiteX8" fmla="*/ 0 w 8305800"/>
              <a:gd name="connsiteY8" fmla="*/ 33326 h 19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800" h="199953">
                <a:moveTo>
                  <a:pt x="0" y="33326"/>
                </a:moveTo>
                <a:cubicBezTo>
                  <a:pt x="0" y="14921"/>
                  <a:pt x="14921" y="0"/>
                  <a:pt x="33326" y="0"/>
                </a:cubicBezTo>
                <a:lnTo>
                  <a:pt x="8272474" y="0"/>
                </a:lnTo>
                <a:cubicBezTo>
                  <a:pt x="8290879" y="0"/>
                  <a:pt x="8305800" y="14921"/>
                  <a:pt x="8305800" y="33326"/>
                </a:cubicBezTo>
                <a:lnTo>
                  <a:pt x="8305800" y="166627"/>
                </a:lnTo>
                <a:cubicBezTo>
                  <a:pt x="8305800" y="185032"/>
                  <a:pt x="8290879" y="199953"/>
                  <a:pt x="8272474" y="199953"/>
                </a:cubicBezTo>
                <a:lnTo>
                  <a:pt x="33326" y="199953"/>
                </a:lnTo>
                <a:cubicBezTo>
                  <a:pt x="14921" y="199953"/>
                  <a:pt x="0" y="185032"/>
                  <a:pt x="0" y="166627"/>
                </a:cubicBezTo>
                <a:lnTo>
                  <a:pt x="0" y="3332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8341" tIns="78341" rIns="78341" bIns="78341" spcCol="1270" anchor="ctr"/>
          <a:lstStyle/>
          <a:p>
            <a:pPr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200" dirty="0">
                <a:solidFill>
                  <a:schemeClr val="tx1"/>
                </a:solidFill>
              </a:rPr>
              <a:t> Projects</a:t>
            </a:r>
          </a:p>
        </p:txBody>
      </p:sp>
      <p:sp>
        <p:nvSpPr>
          <p:cNvPr id="15" name="Freeform 14"/>
          <p:cNvSpPr/>
          <p:nvPr/>
        </p:nvSpPr>
        <p:spPr>
          <a:xfrm>
            <a:off x="-1428" y="5675790"/>
            <a:ext cx="8941038" cy="828675"/>
          </a:xfrm>
          <a:custGeom>
            <a:avLst/>
            <a:gdLst>
              <a:gd name="connsiteX0" fmla="*/ 0 w 8305800"/>
              <a:gd name="connsiteY0" fmla="*/ 0 h 1657371"/>
              <a:gd name="connsiteX1" fmla="*/ 8305800 w 8305800"/>
              <a:gd name="connsiteY1" fmla="*/ 0 h 1657371"/>
              <a:gd name="connsiteX2" fmla="*/ 8305800 w 8305800"/>
              <a:gd name="connsiteY2" fmla="*/ 1657371 h 1657371"/>
              <a:gd name="connsiteX3" fmla="*/ 0 w 8305800"/>
              <a:gd name="connsiteY3" fmla="*/ 1657371 h 1657371"/>
              <a:gd name="connsiteX4" fmla="*/ 0 w 8305800"/>
              <a:gd name="connsiteY4" fmla="*/ 0 h 165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1657371">
                <a:moveTo>
                  <a:pt x="0" y="0"/>
                </a:moveTo>
                <a:lnTo>
                  <a:pt x="8305800" y="0"/>
                </a:lnTo>
                <a:lnTo>
                  <a:pt x="8305800" y="1657371"/>
                </a:lnTo>
                <a:lnTo>
                  <a:pt x="0" y="165737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63709" tIns="30480" rIns="170688" bIns="30480"/>
          <a:lstStyle/>
          <a:p>
            <a:pPr marL="0" lvl="1" defTabSz="1066800">
              <a:lnSpc>
                <a:spcPct val="90000"/>
              </a:lnSpc>
              <a:spcAft>
                <a:spcPct val="20000"/>
              </a:spcAft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0" lvl="1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 We will have 3 projects which involve using  SQL, Oracle</a:t>
            </a:r>
          </a:p>
          <a:p>
            <a:pPr marL="0" lvl="1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0" lvl="1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0" lvl="1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0" lvl="1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0" lvl="1" defTabSz="1066800">
              <a:lnSpc>
                <a:spcPct val="90000"/>
              </a:lnSpc>
              <a:spcAft>
                <a:spcPct val="20000"/>
              </a:spcAft>
              <a:buFontTx/>
              <a:buChar char="•"/>
              <a:defRPr/>
            </a:pP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073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10" grpId="0"/>
      <p:bldP spid="11" grpId="0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Base Management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/>
              <a:t>A special software is accordingly needed to make the preceding tasks easier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This software is known as </a:t>
            </a:r>
            <a:r>
              <a:rPr lang="en-US" sz="2200" dirty="0">
                <a:solidFill>
                  <a:srgbClr val="0070C0"/>
                </a:solidFill>
              </a:rPr>
              <a:t>Data Base Management System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70C0"/>
                </a:solidFill>
              </a:rPr>
              <a:t>DBMS</a:t>
            </a:r>
            <a:r>
              <a:rPr lang="en-US" sz="2200" dirty="0"/>
              <a:t>)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DBMSs provide automatic: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Data independence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Efficient data access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Data integrity and security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Data administration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Concurrent access and crash recovery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Reduced application development and tuning time</a:t>
            </a:r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58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GB" altLang="en-US" sz="4000">
                <a:solidFill>
                  <a:srgbClr val="000000"/>
                </a:solidFill>
                <a:latin typeface="Times New Roman" panose="02020603050405020304" pitchFamily="18" charset="0"/>
              </a:rPr>
              <a:t>Database Management System</a:t>
            </a:r>
          </a:p>
        </p:txBody>
      </p:sp>
      <p:pic>
        <p:nvPicPr>
          <p:cNvPr id="29699" name="Picture 127" descr="FIG01_03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1"/>
          <p:cNvSpPr txBox="1">
            <a:spLocks noChangeArrowheads="1"/>
          </p:cNvSpPr>
          <p:nvPr/>
        </p:nvSpPr>
        <p:spPr bwMode="auto">
          <a:xfrm>
            <a:off x="457200" y="5715000"/>
            <a:ext cx="822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DBMS manages data resources like an operating system manages hardware resources</a:t>
            </a: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834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537883" y="403412"/>
            <a:ext cx="8068235" cy="605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537882" y="6002151"/>
            <a:ext cx="605118" cy="452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8202706" y="403411"/>
            <a:ext cx="411816" cy="6051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3233706" y="935087"/>
            <a:ext cx="699453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An</a:t>
            </a:r>
            <a:endParaRPr sz="388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3787" y="935087"/>
            <a:ext cx="2014740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Example</a:t>
            </a:r>
            <a:endParaRPr sz="388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088" y="1876368"/>
            <a:ext cx="6550386" cy="831938"/>
          </a:xfrm>
          <a:prstGeom prst="rect">
            <a:avLst/>
          </a:prstGeom>
        </p:spPr>
        <p:txBody>
          <a:bodyPr wrap="square" lIns="0" tIns="18881" rIns="0" bIns="0" rtlCol="0">
            <a:noAutofit/>
          </a:bodyPr>
          <a:lstStyle/>
          <a:p>
            <a:pPr marL="11206" marR="47067">
              <a:lnSpc>
                <a:spcPts val="2974"/>
              </a:lnSpc>
            </a:pPr>
            <a:r>
              <a:rPr sz="2824" dirty="0">
                <a:solidFill>
                  <a:srgbClr val="800000"/>
                </a:solidFill>
                <a:latin typeface="Wingdings"/>
                <a:cs typeface="Wingdings"/>
              </a:rPr>
              <a:t></a:t>
            </a:r>
            <a:r>
              <a:rPr sz="2824" spc="-11" dirty="0">
                <a:solidFill>
                  <a:srgbClr val="800000"/>
                </a:solidFill>
                <a:latin typeface="Arial"/>
                <a:cs typeface="Arial"/>
              </a:rPr>
              <a:t>  </a:t>
            </a:r>
            <a:r>
              <a:rPr sz="2824" spc="-11" dirty="0">
                <a:latin typeface="Arial"/>
                <a:cs typeface="Arial"/>
              </a:rPr>
              <a:t>UNIVERSITY database</a:t>
            </a:r>
            <a:endParaRPr sz="2824">
              <a:latin typeface="Arial"/>
              <a:cs typeface="Arial"/>
            </a:endParaRPr>
          </a:p>
          <a:p>
            <a:pPr marL="414640">
              <a:lnSpc>
                <a:spcPct val="95825"/>
              </a:lnSpc>
              <a:spcBef>
                <a:spcPts val="553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3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3" dirty="0">
                <a:latin typeface="Arial"/>
                <a:cs typeface="Arial"/>
              </a:rPr>
              <a:t>Information concerning students, courses,</a:t>
            </a:r>
            <a:endParaRPr sz="247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8152" y="2372130"/>
            <a:ext cx="593009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and</a:t>
            </a:r>
            <a:endParaRPr sz="247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088" y="2753130"/>
            <a:ext cx="3695574" cy="3126441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672389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grades in a university</a:t>
            </a:r>
            <a:endParaRPr sz="2471">
              <a:latin typeface="Arial"/>
              <a:cs typeface="Arial"/>
            </a:endParaRPr>
          </a:p>
          <a:p>
            <a:pPr marR="1150296" algn="ctr">
              <a:lnSpc>
                <a:spcPct val="97249"/>
              </a:lnSpc>
              <a:spcBef>
                <a:spcPts val="756"/>
              </a:spcBef>
            </a:pPr>
            <a:r>
              <a:rPr sz="2824" dirty="0">
                <a:solidFill>
                  <a:srgbClr val="800000"/>
                </a:solidFill>
                <a:latin typeface="Wingdings"/>
                <a:cs typeface="Wingdings"/>
              </a:rPr>
              <a:t></a:t>
            </a:r>
            <a:r>
              <a:rPr sz="2824" spc="-129" dirty="0">
                <a:solidFill>
                  <a:srgbClr val="800000"/>
                </a:solidFill>
                <a:latin typeface="Arial"/>
                <a:cs typeface="Arial"/>
              </a:rPr>
              <a:t>  </a:t>
            </a:r>
            <a:r>
              <a:rPr sz="2824" b="1" spc="-97" dirty="0">
                <a:latin typeface="Nikosh"/>
                <a:cs typeface="Nikosh"/>
              </a:rPr>
              <a:t>Data records</a:t>
            </a:r>
            <a:endParaRPr sz="2824">
              <a:latin typeface="Nikosh"/>
              <a:cs typeface="Nikosh"/>
            </a:endParaRPr>
          </a:p>
          <a:p>
            <a:pPr marL="414640" marR="47066">
              <a:lnSpc>
                <a:spcPct val="95825"/>
              </a:lnSpc>
              <a:spcBef>
                <a:spcPts val="431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15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15" dirty="0">
                <a:latin typeface="Arial"/>
                <a:cs typeface="Arial"/>
              </a:rPr>
              <a:t>STUDENT</a:t>
            </a:r>
            <a:endParaRPr sz="2471">
              <a:latin typeface="Arial"/>
              <a:cs typeface="Arial"/>
            </a:endParaRPr>
          </a:p>
          <a:p>
            <a:pPr marL="414640" marR="47066">
              <a:lnSpc>
                <a:spcPct val="95825"/>
              </a:lnSpc>
              <a:spcBef>
                <a:spcPts val="777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17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17" dirty="0">
                <a:latin typeface="Arial"/>
                <a:cs typeface="Arial"/>
              </a:rPr>
              <a:t>COURSE</a:t>
            </a:r>
            <a:endParaRPr sz="2471">
              <a:latin typeface="Arial"/>
              <a:cs typeface="Arial"/>
            </a:endParaRPr>
          </a:p>
          <a:p>
            <a:pPr marL="414640" marR="47066">
              <a:lnSpc>
                <a:spcPct val="95825"/>
              </a:lnSpc>
              <a:spcBef>
                <a:spcPts val="688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15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15" dirty="0">
                <a:latin typeface="Arial"/>
                <a:cs typeface="Arial"/>
              </a:rPr>
              <a:t>SECTION</a:t>
            </a:r>
            <a:endParaRPr sz="2471">
              <a:latin typeface="Arial"/>
              <a:cs typeface="Arial"/>
            </a:endParaRPr>
          </a:p>
          <a:p>
            <a:pPr marL="414640" marR="47066">
              <a:lnSpc>
                <a:spcPct val="95825"/>
              </a:lnSpc>
              <a:spcBef>
                <a:spcPts val="777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10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10" dirty="0">
                <a:latin typeface="Arial"/>
                <a:cs typeface="Arial"/>
              </a:rPr>
              <a:t>GRADE_REPORT</a:t>
            </a:r>
            <a:endParaRPr sz="2471">
              <a:latin typeface="Arial"/>
              <a:cs typeface="Arial"/>
            </a:endParaRPr>
          </a:p>
          <a:p>
            <a:pPr marL="414640" marR="47066">
              <a:lnSpc>
                <a:spcPct val="95825"/>
              </a:lnSpc>
              <a:spcBef>
                <a:spcPts val="688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10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10" dirty="0">
                <a:latin typeface="Arial"/>
                <a:cs typeface="Arial"/>
              </a:rPr>
              <a:t>PREREQUISITE</a:t>
            </a:r>
            <a:endParaRPr sz="247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3350" y="2753130"/>
            <a:ext cx="1796196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environment</a:t>
            </a:r>
            <a:endParaRPr sz="2471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11206" y="6287744"/>
            <a:ext cx="3105150" cy="134471"/>
          </a:xfrm>
          <a:prstGeom prst="rect">
            <a:avLst/>
          </a:prstGeom>
        </p:spPr>
        <p:txBody>
          <a:bodyPr wrap="square" lIns="0" tIns="13111" rIns="0" bIns="0" rtlCol="0">
            <a:noAutofit/>
          </a:bodyPr>
          <a:lstStyle/>
          <a:p>
            <a:pPr marL="11206">
              <a:lnSpc>
                <a:spcPts val="1006"/>
              </a:lnSpc>
            </a:pPr>
            <a:r>
              <a:rPr sz="882" spc="-26" dirty="0">
                <a:latin typeface="Nikosh"/>
                <a:cs typeface="Nikosh"/>
              </a:rPr>
              <a:t>Copyright © 2011  Ramez Elmasri and Shamkant Navathe</a:t>
            </a:r>
            <a:endParaRPr sz="882">
              <a:latin typeface="Nikosh"/>
              <a:cs typeface="Nikosh"/>
            </a:endParaRPr>
          </a:p>
        </p:txBody>
      </p:sp>
    </p:spTree>
    <p:extLst>
      <p:ext uri="{BB962C8B-B14F-4D97-AF65-F5344CB8AC3E}">
        <p14:creationId xmlns:p14="http://schemas.microsoft.com/office/powerpoint/2010/main" val="9828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537883" y="403412"/>
            <a:ext cx="8068235" cy="605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537882" y="6002151"/>
            <a:ext cx="605118" cy="452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8202706" y="403411"/>
            <a:ext cx="411816" cy="6051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2282376" y="935087"/>
            <a:ext cx="699453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An</a:t>
            </a:r>
            <a:endParaRPr sz="388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2458" y="935087"/>
            <a:ext cx="2014740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Example</a:t>
            </a:r>
            <a:endParaRPr sz="388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77824" y="935087"/>
            <a:ext cx="1862067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(cont'd.)</a:t>
            </a:r>
            <a:endParaRPr sz="388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0087" y="1876368"/>
            <a:ext cx="7057839" cy="395449"/>
          </a:xfrm>
          <a:prstGeom prst="rect">
            <a:avLst/>
          </a:prstGeom>
        </p:spPr>
        <p:txBody>
          <a:bodyPr wrap="square" lIns="0" tIns="18881" rIns="0" bIns="0" rtlCol="0">
            <a:noAutofit/>
          </a:bodyPr>
          <a:lstStyle/>
          <a:p>
            <a:pPr marL="11206">
              <a:lnSpc>
                <a:spcPts val="2974"/>
              </a:lnSpc>
            </a:pPr>
            <a:r>
              <a:rPr sz="2824" dirty="0">
                <a:solidFill>
                  <a:srgbClr val="800000"/>
                </a:solidFill>
                <a:latin typeface="Wingdings"/>
                <a:cs typeface="Wingdings"/>
              </a:rPr>
              <a:t></a:t>
            </a:r>
            <a:r>
              <a:rPr sz="2824" spc="-5" dirty="0">
                <a:solidFill>
                  <a:srgbClr val="800000"/>
                </a:solidFill>
                <a:latin typeface="Arial"/>
                <a:cs typeface="Arial"/>
              </a:rPr>
              <a:t>  </a:t>
            </a:r>
            <a:r>
              <a:rPr sz="2824" spc="-5" dirty="0">
                <a:latin typeface="Arial"/>
                <a:cs typeface="Arial"/>
              </a:rPr>
              <a:t>Specify structure of records of each file by</a:t>
            </a:r>
            <a:endParaRPr sz="282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2646" y="2302191"/>
            <a:ext cx="4739974" cy="818029"/>
          </a:xfrm>
          <a:prstGeom prst="rect">
            <a:avLst/>
          </a:prstGeom>
        </p:spPr>
        <p:txBody>
          <a:bodyPr wrap="square" lIns="0" tIns="20591" rIns="0" bIns="0" rtlCol="0">
            <a:noAutofit/>
          </a:bodyPr>
          <a:lstStyle/>
          <a:p>
            <a:pPr marL="11206">
              <a:lnSpc>
                <a:spcPts val="3243"/>
              </a:lnSpc>
            </a:pPr>
            <a:r>
              <a:rPr sz="2824" dirty="0">
                <a:latin typeface="Arial"/>
                <a:cs typeface="Arial"/>
              </a:rPr>
              <a:t>specifying </a:t>
            </a:r>
            <a:r>
              <a:rPr sz="2824" b="1" spc="-68" dirty="0">
                <a:latin typeface="Nikosh"/>
                <a:cs typeface="Nikosh"/>
              </a:rPr>
              <a:t>data type </a:t>
            </a:r>
            <a:r>
              <a:rPr sz="2824" dirty="0">
                <a:latin typeface="Arial"/>
                <a:cs typeface="Arial"/>
              </a:rPr>
              <a:t>for each</a:t>
            </a:r>
            <a:endParaRPr sz="2824">
              <a:latin typeface="Arial"/>
              <a:cs typeface="Arial"/>
            </a:endParaRPr>
          </a:p>
          <a:p>
            <a:pPr marL="11206" marR="53790">
              <a:lnSpc>
                <a:spcPts val="3048"/>
              </a:lnSpc>
              <a:spcBef>
                <a:spcPts val="135"/>
              </a:spcBef>
            </a:pPr>
            <a:r>
              <a:rPr sz="2824" b="1" spc="-116" dirty="0">
                <a:latin typeface="Nikosh"/>
                <a:cs typeface="Nikosh"/>
              </a:rPr>
              <a:t>element</a:t>
            </a:r>
            <a:endParaRPr sz="2824">
              <a:latin typeface="Nikosh"/>
              <a:cs typeface="Nikos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6022" y="2302191"/>
            <a:ext cx="813514" cy="381000"/>
          </a:xfrm>
          <a:prstGeom prst="rect">
            <a:avLst/>
          </a:prstGeom>
        </p:spPr>
        <p:txBody>
          <a:bodyPr wrap="square" lIns="0" tIns="19050" rIns="0" bIns="0" rtlCol="0">
            <a:noAutofit/>
          </a:bodyPr>
          <a:lstStyle/>
          <a:p>
            <a:pPr marL="11206">
              <a:lnSpc>
                <a:spcPts val="3000"/>
              </a:lnSpc>
            </a:pPr>
            <a:r>
              <a:rPr sz="2824" b="1" dirty="0">
                <a:latin typeface="Nikosh"/>
                <a:cs typeface="Nikosh"/>
              </a:rPr>
              <a:t>data</a:t>
            </a:r>
            <a:endParaRPr sz="2824">
              <a:latin typeface="Nikosh"/>
              <a:cs typeface="Nikos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3500" y="3234983"/>
            <a:ext cx="1490141" cy="1243853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12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12" dirty="0">
                <a:latin typeface="Arial"/>
                <a:cs typeface="Arial"/>
              </a:rPr>
              <a:t>String of</a:t>
            </a:r>
            <a:endParaRPr sz="2471">
              <a:latin typeface="Arial"/>
              <a:cs typeface="Arial"/>
            </a:endParaRPr>
          </a:p>
          <a:p>
            <a:pPr marL="11206" marR="47066">
              <a:lnSpc>
                <a:spcPct val="95825"/>
              </a:lnSpc>
              <a:spcBef>
                <a:spcPts val="646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15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15" dirty="0">
                <a:latin typeface="Arial"/>
                <a:cs typeface="Arial"/>
              </a:rPr>
              <a:t>Integer</a:t>
            </a:r>
            <a:endParaRPr sz="2471">
              <a:latin typeface="Arial"/>
              <a:cs typeface="Arial"/>
            </a:endParaRPr>
          </a:p>
          <a:p>
            <a:pPr marL="11206" marR="47066">
              <a:lnSpc>
                <a:spcPct val="95825"/>
              </a:lnSpc>
              <a:spcBef>
                <a:spcPts val="688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22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22" dirty="0">
                <a:latin typeface="Arial"/>
                <a:cs typeface="Arial"/>
              </a:rPr>
              <a:t>Etc.</a:t>
            </a:r>
            <a:endParaRPr sz="247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1318" y="3234983"/>
            <a:ext cx="1500055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alphabetic</a:t>
            </a:r>
            <a:endParaRPr sz="247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9061" y="3234983"/>
            <a:ext cx="1534320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characters</a:t>
            </a:r>
            <a:endParaRPr sz="2471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11206" y="6287744"/>
            <a:ext cx="3105150" cy="134471"/>
          </a:xfrm>
          <a:prstGeom prst="rect">
            <a:avLst/>
          </a:prstGeom>
        </p:spPr>
        <p:txBody>
          <a:bodyPr wrap="square" lIns="0" tIns="13111" rIns="0" bIns="0" rtlCol="0">
            <a:noAutofit/>
          </a:bodyPr>
          <a:lstStyle/>
          <a:p>
            <a:pPr marL="11206">
              <a:lnSpc>
                <a:spcPts val="1006"/>
              </a:lnSpc>
            </a:pPr>
            <a:r>
              <a:rPr sz="882" spc="-26" dirty="0">
                <a:latin typeface="Nikosh"/>
                <a:cs typeface="Nikosh"/>
              </a:rPr>
              <a:t>Copyright © 2011  Ramez Elmasri and Shamkant Navathe</a:t>
            </a:r>
            <a:endParaRPr sz="882">
              <a:latin typeface="Nikosh"/>
              <a:cs typeface="Nikosh"/>
            </a:endParaRPr>
          </a:p>
        </p:txBody>
      </p:sp>
    </p:spTree>
    <p:extLst>
      <p:ext uri="{BB962C8B-B14F-4D97-AF65-F5344CB8AC3E}">
        <p14:creationId xmlns:p14="http://schemas.microsoft.com/office/powerpoint/2010/main" val="525158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7883" y="403412"/>
            <a:ext cx="8068235" cy="605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537882" y="6002151"/>
            <a:ext cx="605118" cy="452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8202706" y="403411"/>
            <a:ext cx="411816" cy="6051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411942" y="955303"/>
            <a:ext cx="5981138" cy="4759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" name="object 2"/>
          <p:cNvSpPr txBox="1"/>
          <p:nvPr/>
        </p:nvSpPr>
        <p:spPr>
          <a:xfrm>
            <a:off x="1211206" y="6287744"/>
            <a:ext cx="3105150" cy="134471"/>
          </a:xfrm>
          <a:prstGeom prst="rect">
            <a:avLst/>
          </a:prstGeom>
        </p:spPr>
        <p:txBody>
          <a:bodyPr wrap="square" lIns="0" tIns="13111" rIns="0" bIns="0" rtlCol="0">
            <a:noAutofit/>
          </a:bodyPr>
          <a:lstStyle/>
          <a:p>
            <a:pPr marL="11206">
              <a:lnSpc>
                <a:spcPts val="1006"/>
              </a:lnSpc>
            </a:pPr>
            <a:r>
              <a:rPr sz="882" spc="-26" dirty="0">
                <a:latin typeface="Nikosh"/>
                <a:cs typeface="Nikosh"/>
              </a:rPr>
              <a:t>Copyright © 2011  Ramez Elmasri and Shamkant Navathe</a:t>
            </a:r>
            <a:endParaRPr sz="882">
              <a:latin typeface="Nikosh"/>
              <a:cs typeface="Nikosh"/>
            </a:endParaRPr>
          </a:p>
        </p:txBody>
      </p:sp>
    </p:spTree>
    <p:extLst>
      <p:ext uri="{BB962C8B-B14F-4D97-AF65-F5344CB8AC3E}">
        <p14:creationId xmlns:p14="http://schemas.microsoft.com/office/powerpoint/2010/main" val="3950511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537883" y="403412"/>
            <a:ext cx="8068235" cy="605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537882" y="6002151"/>
            <a:ext cx="605118" cy="452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8202706" y="403411"/>
            <a:ext cx="411816" cy="6051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2282376" y="935087"/>
            <a:ext cx="699453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An</a:t>
            </a:r>
            <a:endParaRPr sz="388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22458" y="935087"/>
            <a:ext cx="3917432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Example (cont'd.)</a:t>
            </a:r>
            <a:endParaRPr sz="388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087" y="1876368"/>
            <a:ext cx="7021786" cy="831938"/>
          </a:xfrm>
          <a:prstGeom prst="rect">
            <a:avLst/>
          </a:prstGeom>
        </p:spPr>
        <p:txBody>
          <a:bodyPr wrap="square" lIns="0" tIns="18881" rIns="0" bIns="0" rtlCol="0">
            <a:noAutofit/>
          </a:bodyPr>
          <a:lstStyle/>
          <a:p>
            <a:pPr marL="11206" marR="47067">
              <a:lnSpc>
                <a:spcPts val="2974"/>
              </a:lnSpc>
            </a:pPr>
            <a:r>
              <a:rPr sz="2824" dirty="0">
                <a:solidFill>
                  <a:srgbClr val="800000"/>
                </a:solidFill>
                <a:latin typeface="Wingdings"/>
                <a:cs typeface="Wingdings"/>
              </a:rPr>
              <a:t></a:t>
            </a:r>
            <a:r>
              <a:rPr sz="2824" spc="-8" dirty="0">
                <a:solidFill>
                  <a:srgbClr val="800000"/>
                </a:solidFill>
                <a:latin typeface="Arial"/>
                <a:cs typeface="Arial"/>
              </a:rPr>
              <a:t>  </a:t>
            </a:r>
            <a:r>
              <a:rPr sz="2824" spc="-8" dirty="0">
                <a:latin typeface="Arial"/>
                <a:cs typeface="Arial"/>
              </a:rPr>
              <a:t>Construct UNIVERSITY database</a:t>
            </a:r>
            <a:endParaRPr sz="2824">
              <a:latin typeface="Arial"/>
              <a:cs typeface="Arial"/>
            </a:endParaRPr>
          </a:p>
          <a:p>
            <a:pPr marL="414640">
              <a:lnSpc>
                <a:spcPct val="95825"/>
              </a:lnSpc>
              <a:spcBef>
                <a:spcPts val="553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3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3" dirty="0">
                <a:latin typeface="Arial"/>
                <a:cs typeface="Arial"/>
              </a:rPr>
              <a:t>Store data to represent each student, course,</a:t>
            </a:r>
            <a:endParaRPr sz="247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087" y="2753130"/>
            <a:ext cx="6033106" cy="2182444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672389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section, grade report, and prerequisite</a:t>
            </a:r>
            <a:endParaRPr sz="2471">
              <a:latin typeface="Arial"/>
              <a:cs typeface="Arial"/>
            </a:endParaRPr>
          </a:p>
          <a:p>
            <a:pPr marL="672389" marR="47067">
              <a:lnSpc>
                <a:spcPct val="95825"/>
              </a:lnSpc>
              <a:spcBef>
                <a:spcPts val="27"/>
              </a:spcBef>
            </a:pPr>
            <a:r>
              <a:rPr sz="2471" dirty="0">
                <a:latin typeface="Arial"/>
                <a:cs typeface="Arial"/>
              </a:rPr>
              <a:t>record in appropriate file</a:t>
            </a:r>
            <a:endParaRPr sz="2471">
              <a:latin typeface="Arial"/>
              <a:cs typeface="Arial"/>
            </a:endParaRPr>
          </a:p>
          <a:p>
            <a:pPr marL="11206" marR="47067">
              <a:lnSpc>
                <a:spcPct val="95825"/>
              </a:lnSpc>
              <a:spcBef>
                <a:spcPts val="799"/>
              </a:spcBef>
            </a:pPr>
            <a:r>
              <a:rPr sz="2824" dirty="0">
                <a:solidFill>
                  <a:srgbClr val="800000"/>
                </a:solidFill>
                <a:latin typeface="Wingdings"/>
                <a:cs typeface="Wingdings"/>
              </a:rPr>
              <a:t></a:t>
            </a:r>
            <a:r>
              <a:rPr sz="2824" spc="-7" dirty="0">
                <a:solidFill>
                  <a:srgbClr val="800000"/>
                </a:solidFill>
                <a:latin typeface="Arial"/>
                <a:cs typeface="Arial"/>
              </a:rPr>
              <a:t>  </a:t>
            </a:r>
            <a:r>
              <a:rPr sz="2824" spc="-7" dirty="0">
                <a:latin typeface="Arial"/>
                <a:cs typeface="Arial"/>
              </a:rPr>
              <a:t>Relationships among the records</a:t>
            </a:r>
            <a:endParaRPr sz="2824">
              <a:latin typeface="Arial"/>
              <a:cs typeface="Arial"/>
            </a:endParaRPr>
          </a:p>
          <a:p>
            <a:pPr marL="313781" marR="55645" indent="-302575">
              <a:lnSpc>
                <a:spcPct val="98987"/>
              </a:lnSpc>
              <a:spcBef>
                <a:spcPts val="900"/>
              </a:spcBef>
            </a:pPr>
            <a:r>
              <a:rPr sz="2824" dirty="0">
                <a:solidFill>
                  <a:srgbClr val="800000"/>
                </a:solidFill>
                <a:latin typeface="Wingdings"/>
                <a:cs typeface="Wingdings"/>
              </a:rPr>
              <a:t></a:t>
            </a:r>
            <a:r>
              <a:rPr sz="2824" spc="-175" dirty="0">
                <a:solidFill>
                  <a:srgbClr val="800000"/>
                </a:solidFill>
                <a:latin typeface="Arial"/>
                <a:cs typeface="Arial"/>
              </a:rPr>
              <a:t> </a:t>
            </a:r>
            <a:r>
              <a:rPr sz="2824" spc="-83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2824" dirty="0">
                <a:latin typeface="Arial"/>
                <a:cs typeface="Arial"/>
              </a:rPr>
              <a:t>Manipulation involves querying and updating</a:t>
            </a:r>
            <a:endParaRPr sz="282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80897" y="2753130"/>
            <a:ext cx="400874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as</a:t>
            </a:r>
            <a:endParaRPr sz="247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99459" y="2753130"/>
            <a:ext cx="243977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a</a:t>
            </a:r>
            <a:endParaRPr sz="2471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11206" y="6287744"/>
            <a:ext cx="3105150" cy="134471"/>
          </a:xfrm>
          <a:prstGeom prst="rect">
            <a:avLst/>
          </a:prstGeom>
        </p:spPr>
        <p:txBody>
          <a:bodyPr wrap="square" lIns="0" tIns="13111" rIns="0" bIns="0" rtlCol="0">
            <a:noAutofit/>
          </a:bodyPr>
          <a:lstStyle/>
          <a:p>
            <a:pPr marL="11206">
              <a:lnSpc>
                <a:spcPts val="1006"/>
              </a:lnSpc>
            </a:pPr>
            <a:r>
              <a:rPr sz="882" spc="-26" dirty="0">
                <a:latin typeface="Nikosh"/>
                <a:cs typeface="Nikosh"/>
              </a:rPr>
              <a:t>Copyright © 2011  Ramez Elmasri and Shamkant Navathe</a:t>
            </a:r>
            <a:endParaRPr sz="882">
              <a:latin typeface="Nikosh"/>
              <a:cs typeface="Nikosh"/>
            </a:endParaRPr>
          </a:p>
        </p:txBody>
      </p:sp>
    </p:spTree>
    <p:extLst>
      <p:ext uri="{BB962C8B-B14F-4D97-AF65-F5344CB8AC3E}">
        <p14:creationId xmlns:p14="http://schemas.microsoft.com/office/powerpoint/2010/main" val="1985186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37883" y="403412"/>
            <a:ext cx="8068235" cy="605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537882" y="6002151"/>
            <a:ext cx="605118" cy="452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8202706" y="403411"/>
            <a:ext cx="411816" cy="6051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2282376" y="935087"/>
            <a:ext cx="699453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An</a:t>
            </a:r>
            <a:endParaRPr sz="3883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2458" y="935087"/>
            <a:ext cx="2014740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Example</a:t>
            </a:r>
            <a:endParaRPr sz="388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7824" y="935087"/>
            <a:ext cx="1862067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(cont'd.)</a:t>
            </a:r>
            <a:endParaRPr sz="388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088" y="1876368"/>
            <a:ext cx="6255682" cy="2042173"/>
          </a:xfrm>
          <a:prstGeom prst="rect">
            <a:avLst/>
          </a:prstGeom>
        </p:spPr>
        <p:txBody>
          <a:bodyPr wrap="square" lIns="0" tIns="18881" rIns="0" bIns="0" rtlCol="0">
            <a:noAutofit/>
          </a:bodyPr>
          <a:lstStyle/>
          <a:p>
            <a:pPr marL="11206" marR="42916">
              <a:lnSpc>
                <a:spcPts val="2974"/>
              </a:lnSpc>
            </a:pPr>
            <a:r>
              <a:rPr sz="2824" dirty="0">
                <a:solidFill>
                  <a:srgbClr val="800000"/>
                </a:solidFill>
                <a:latin typeface="Wingdings"/>
                <a:cs typeface="Wingdings"/>
              </a:rPr>
              <a:t></a:t>
            </a:r>
            <a:r>
              <a:rPr sz="2824" spc="-11" dirty="0">
                <a:solidFill>
                  <a:srgbClr val="800000"/>
                </a:solidFill>
                <a:latin typeface="Arial"/>
                <a:cs typeface="Arial"/>
              </a:rPr>
              <a:t>  </a:t>
            </a:r>
            <a:r>
              <a:rPr sz="2824" spc="-11" dirty="0">
                <a:latin typeface="Arial"/>
                <a:cs typeface="Arial"/>
              </a:rPr>
              <a:t>Examples of queries:</a:t>
            </a:r>
            <a:endParaRPr sz="2824">
              <a:latin typeface="Arial"/>
              <a:cs typeface="Arial"/>
            </a:endParaRPr>
          </a:p>
          <a:p>
            <a:pPr marL="414640" marR="42916">
              <a:lnSpc>
                <a:spcPct val="95825"/>
              </a:lnSpc>
              <a:spcBef>
                <a:spcPts val="553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5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5" dirty="0">
                <a:latin typeface="Arial"/>
                <a:cs typeface="Arial"/>
              </a:rPr>
              <a:t>Retrieve the transcript</a:t>
            </a:r>
            <a:endParaRPr sz="2471">
              <a:latin typeface="Arial"/>
              <a:cs typeface="Arial"/>
            </a:endParaRPr>
          </a:p>
          <a:p>
            <a:pPr marL="672389" indent="-257749">
              <a:lnSpc>
                <a:spcPts val="2840"/>
              </a:lnSpc>
              <a:spcBef>
                <a:spcPts val="777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3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3" dirty="0">
                <a:latin typeface="Arial"/>
                <a:cs typeface="Arial"/>
              </a:rPr>
              <a:t>List the names of students who took the </a:t>
            </a:r>
            <a:endParaRPr sz="2471">
              <a:latin typeface="Arial"/>
              <a:cs typeface="Arial"/>
            </a:endParaRPr>
          </a:p>
          <a:p>
            <a:pPr marL="672389">
              <a:lnSpc>
                <a:spcPts val="2840"/>
              </a:lnSpc>
              <a:spcBef>
                <a:spcPts val="159"/>
              </a:spcBef>
            </a:pPr>
            <a:r>
              <a:rPr sz="2471" dirty="0">
                <a:latin typeface="Arial"/>
                <a:cs typeface="Arial"/>
              </a:rPr>
              <a:t>section of the ‘Database’ course offered</a:t>
            </a:r>
            <a:endParaRPr sz="2471">
              <a:latin typeface="Arial"/>
              <a:cs typeface="Arial"/>
            </a:endParaRPr>
          </a:p>
          <a:p>
            <a:pPr marL="672389" marR="42916">
              <a:lnSpc>
                <a:spcPts val="2758"/>
              </a:lnSpc>
              <a:spcBef>
                <a:spcPts val="296"/>
              </a:spcBef>
            </a:pPr>
            <a:r>
              <a:rPr sz="2471" dirty="0">
                <a:latin typeface="Arial"/>
                <a:cs typeface="Arial"/>
              </a:rPr>
              <a:t>2008 and their grades in that section</a:t>
            </a:r>
            <a:endParaRPr sz="247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07624" y="3212571"/>
            <a:ext cx="801981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in fall</a:t>
            </a:r>
            <a:endParaRPr sz="247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3500" y="4041807"/>
            <a:ext cx="3216841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5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5" dirty="0">
                <a:latin typeface="Arial"/>
                <a:cs typeface="Arial"/>
              </a:rPr>
              <a:t>List the prerequisites</a:t>
            </a:r>
            <a:endParaRPr sz="247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8029" y="4041807"/>
            <a:ext cx="331166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of</a:t>
            </a:r>
            <a:endParaRPr sz="247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6872" y="4041807"/>
            <a:ext cx="505657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the</a:t>
            </a:r>
            <a:endParaRPr sz="247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40231" y="4041807"/>
            <a:ext cx="1552129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‘Database’</a:t>
            </a:r>
            <a:endParaRPr sz="247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10059" y="4041807"/>
            <a:ext cx="1011259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course</a:t>
            </a:r>
            <a:endParaRPr sz="2471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11206" y="6287744"/>
            <a:ext cx="3105150" cy="134471"/>
          </a:xfrm>
          <a:prstGeom prst="rect">
            <a:avLst/>
          </a:prstGeom>
        </p:spPr>
        <p:txBody>
          <a:bodyPr wrap="square" lIns="0" tIns="13111" rIns="0" bIns="0" rtlCol="0">
            <a:noAutofit/>
          </a:bodyPr>
          <a:lstStyle/>
          <a:p>
            <a:pPr marL="11206">
              <a:lnSpc>
                <a:spcPts val="1006"/>
              </a:lnSpc>
            </a:pPr>
            <a:r>
              <a:rPr sz="882" spc="-26" dirty="0">
                <a:latin typeface="Nikosh"/>
                <a:cs typeface="Nikosh"/>
              </a:rPr>
              <a:t>Copyright © 2011  Ramez Elmasri and Shamkant Navathe</a:t>
            </a:r>
            <a:endParaRPr sz="882">
              <a:latin typeface="Nikosh"/>
              <a:cs typeface="Nikosh"/>
            </a:endParaRPr>
          </a:p>
        </p:txBody>
      </p:sp>
    </p:spTree>
    <p:extLst>
      <p:ext uri="{BB962C8B-B14F-4D97-AF65-F5344CB8AC3E}">
        <p14:creationId xmlns:p14="http://schemas.microsoft.com/office/powerpoint/2010/main" val="2811259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37883" y="403412"/>
            <a:ext cx="8068235" cy="605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537882" y="6002151"/>
            <a:ext cx="605118" cy="452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8202706" y="403411"/>
            <a:ext cx="411816" cy="6051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2282376" y="935087"/>
            <a:ext cx="699453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An</a:t>
            </a:r>
            <a:endParaRPr sz="3883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2458" y="935087"/>
            <a:ext cx="2014740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Example</a:t>
            </a:r>
            <a:endParaRPr sz="388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7824" y="935087"/>
            <a:ext cx="1862067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(cont'd.)</a:t>
            </a:r>
            <a:endParaRPr sz="388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088" y="1876368"/>
            <a:ext cx="7243962" cy="1672379"/>
          </a:xfrm>
          <a:prstGeom prst="rect">
            <a:avLst/>
          </a:prstGeom>
        </p:spPr>
        <p:txBody>
          <a:bodyPr wrap="square" lIns="0" tIns="18881" rIns="0" bIns="0" rtlCol="0">
            <a:noAutofit/>
          </a:bodyPr>
          <a:lstStyle/>
          <a:p>
            <a:pPr marL="11206" marR="42916">
              <a:lnSpc>
                <a:spcPts val="2974"/>
              </a:lnSpc>
            </a:pPr>
            <a:r>
              <a:rPr sz="2824" dirty="0">
                <a:solidFill>
                  <a:srgbClr val="800000"/>
                </a:solidFill>
                <a:latin typeface="Wingdings"/>
                <a:cs typeface="Wingdings"/>
              </a:rPr>
              <a:t></a:t>
            </a:r>
            <a:r>
              <a:rPr sz="2824" spc="-11" dirty="0">
                <a:solidFill>
                  <a:srgbClr val="800000"/>
                </a:solidFill>
                <a:latin typeface="Arial"/>
                <a:cs typeface="Arial"/>
              </a:rPr>
              <a:t>  </a:t>
            </a:r>
            <a:r>
              <a:rPr sz="2824" spc="-11" dirty="0">
                <a:latin typeface="Arial"/>
                <a:cs typeface="Arial"/>
              </a:rPr>
              <a:t>Examples of updates:</a:t>
            </a:r>
            <a:endParaRPr sz="2824">
              <a:latin typeface="Arial"/>
              <a:cs typeface="Arial"/>
            </a:endParaRPr>
          </a:p>
          <a:p>
            <a:pPr marL="414640" marR="42916">
              <a:lnSpc>
                <a:spcPct val="95825"/>
              </a:lnSpc>
              <a:spcBef>
                <a:spcPts val="553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3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3" dirty="0">
                <a:latin typeface="Arial"/>
                <a:cs typeface="Arial"/>
              </a:rPr>
              <a:t>Change the class of ‘Smith’ to sophomore</a:t>
            </a:r>
            <a:endParaRPr sz="2471">
              <a:latin typeface="Arial"/>
              <a:cs typeface="Arial"/>
            </a:endParaRPr>
          </a:p>
          <a:p>
            <a:pPr marL="672389" indent="-257749">
              <a:lnSpc>
                <a:spcPts val="2840"/>
              </a:lnSpc>
              <a:spcBef>
                <a:spcPts val="777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3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3" dirty="0">
                <a:latin typeface="Arial"/>
                <a:cs typeface="Arial"/>
              </a:rPr>
              <a:t>Create a new section for the ‘Database’ course </a:t>
            </a:r>
            <a:endParaRPr sz="2471">
              <a:latin typeface="Arial"/>
              <a:cs typeface="Arial"/>
            </a:endParaRPr>
          </a:p>
          <a:p>
            <a:pPr marL="672389">
              <a:lnSpc>
                <a:spcPts val="2840"/>
              </a:lnSpc>
              <a:spcBef>
                <a:spcPts val="159"/>
              </a:spcBef>
            </a:pPr>
            <a:r>
              <a:rPr sz="2471" dirty="0">
                <a:latin typeface="Arial"/>
                <a:cs typeface="Arial"/>
              </a:rPr>
              <a:t>for this semester</a:t>
            </a:r>
            <a:endParaRPr sz="247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3500" y="3660807"/>
            <a:ext cx="1333234" cy="717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15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spc="15" dirty="0">
                <a:latin typeface="Arial"/>
                <a:cs typeface="Arial"/>
              </a:rPr>
              <a:t>Enter a</a:t>
            </a:r>
            <a:endParaRPr sz="2471">
              <a:latin typeface="Arial"/>
              <a:cs typeface="Arial"/>
            </a:endParaRPr>
          </a:p>
          <a:p>
            <a:pPr marL="268956" marR="11843">
              <a:lnSpc>
                <a:spcPct val="95825"/>
              </a:lnSpc>
              <a:spcBef>
                <a:spcPts val="27"/>
              </a:spcBef>
            </a:pPr>
            <a:r>
              <a:rPr sz="2471" dirty="0">
                <a:latin typeface="Arial"/>
                <a:cs typeface="Arial"/>
              </a:rPr>
              <a:t>section</a:t>
            </a:r>
            <a:endParaRPr sz="247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2593" y="3660807"/>
            <a:ext cx="906611" cy="717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23049" marR="22761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grade</a:t>
            </a:r>
            <a:endParaRPr sz="2471">
              <a:latin typeface="Arial"/>
              <a:cs typeface="Arial"/>
            </a:endParaRPr>
          </a:p>
          <a:p>
            <a:pPr marL="11206">
              <a:lnSpc>
                <a:spcPct val="95825"/>
              </a:lnSpc>
              <a:spcBef>
                <a:spcPts val="27"/>
              </a:spcBef>
            </a:pPr>
            <a:r>
              <a:rPr sz="2471" dirty="0">
                <a:latin typeface="Arial"/>
                <a:cs typeface="Arial"/>
              </a:rPr>
              <a:t>of last</a:t>
            </a:r>
            <a:endParaRPr sz="247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4147" y="3660807"/>
            <a:ext cx="2249001" cy="717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of ‘A’ for ‘Smith’</a:t>
            </a:r>
            <a:endParaRPr sz="2471">
              <a:latin typeface="Arial"/>
              <a:cs typeface="Arial"/>
            </a:endParaRPr>
          </a:p>
          <a:p>
            <a:pPr marL="33942" marR="47066">
              <a:lnSpc>
                <a:spcPct val="95825"/>
              </a:lnSpc>
              <a:spcBef>
                <a:spcPts val="27"/>
              </a:spcBef>
            </a:pPr>
            <a:r>
              <a:rPr sz="2471" dirty="0">
                <a:latin typeface="Arial"/>
                <a:cs typeface="Arial"/>
              </a:rPr>
              <a:t>semester</a:t>
            </a:r>
            <a:endParaRPr sz="247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40846" y="3660807"/>
            <a:ext cx="313696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in</a:t>
            </a:r>
            <a:endParaRPr sz="247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2244" y="3660807"/>
            <a:ext cx="505657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the</a:t>
            </a:r>
            <a:endParaRPr sz="247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95604" y="3660807"/>
            <a:ext cx="1552129" cy="336176"/>
          </a:xfrm>
          <a:prstGeom prst="rect">
            <a:avLst/>
          </a:prstGeom>
        </p:spPr>
        <p:txBody>
          <a:bodyPr wrap="square" lIns="0" tIns="16585" rIns="0" bIns="0" rtlCol="0">
            <a:noAutofit/>
          </a:bodyPr>
          <a:lstStyle/>
          <a:p>
            <a:pPr marL="11206">
              <a:lnSpc>
                <a:spcPts val="2612"/>
              </a:lnSpc>
            </a:pPr>
            <a:r>
              <a:rPr sz="2471" dirty="0">
                <a:latin typeface="Arial"/>
                <a:cs typeface="Arial"/>
              </a:rPr>
              <a:t>‘Database’</a:t>
            </a:r>
            <a:endParaRPr sz="2471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11206" y="6287744"/>
            <a:ext cx="3105150" cy="134471"/>
          </a:xfrm>
          <a:prstGeom prst="rect">
            <a:avLst/>
          </a:prstGeom>
        </p:spPr>
        <p:txBody>
          <a:bodyPr wrap="square" lIns="0" tIns="13111" rIns="0" bIns="0" rtlCol="0">
            <a:noAutofit/>
          </a:bodyPr>
          <a:lstStyle/>
          <a:p>
            <a:pPr marL="11206">
              <a:lnSpc>
                <a:spcPts val="1006"/>
              </a:lnSpc>
            </a:pPr>
            <a:r>
              <a:rPr sz="882" spc="-26" dirty="0">
                <a:latin typeface="Nikosh"/>
                <a:cs typeface="Nikosh"/>
              </a:rPr>
              <a:t>Copyright © 2011  Ramez Elmasri and Shamkant Navathe</a:t>
            </a:r>
            <a:endParaRPr sz="882">
              <a:latin typeface="Nikosh"/>
              <a:cs typeface="Nikosh"/>
            </a:endParaRPr>
          </a:p>
        </p:txBody>
      </p:sp>
    </p:spTree>
    <p:extLst>
      <p:ext uri="{BB962C8B-B14F-4D97-AF65-F5344CB8AC3E}">
        <p14:creationId xmlns:p14="http://schemas.microsoft.com/office/powerpoint/2010/main" val="226510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and </a:t>
            </a:r>
            <a:r>
              <a:rPr lang="en-US" i="1" dirty="0"/>
              <a:t>Big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95300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sz="3100" dirty="0"/>
              <a:t>The value of data as an organizational asset is widely recognized </a:t>
            </a:r>
          </a:p>
          <a:p>
            <a:pPr>
              <a:buFont typeface="Wingdings" pitchFamily="2" charset="2"/>
              <a:buChar char="§"/>
            </a:pPr>
            <a:endParaRPr lang="en-US" sz="3100" dirty="0"/>
          </a:p>
          <a:p>
            <a:pPr>
              <a:buFont typeface="Wingdings" pitchFamily="2" charset="2"/>
              <a:buChar char="§"/>
            </a:pPr>
            <a:r>
              <a:rPr lang="en-US" sz="3100" dirty="0"/>
              <a:t>Data is literally exploding and is occurring along three main dimensions</a:t>
            </a:r>
            <a:endParaRPr lang="en-US" sz="2800" dirty="0"/>
          </a:p>
          <a:p>
            <a:pPr lvl="1">
              <a:buFont typeface="Arial" pitchFamily="34" charset="0"/>
              <a:buChar char="•"/>
            </a:pPr>
            <a:r>
              <a:rPr lang="en-US" sz="2900" dirty="0">
                <a:solidFill>
                  <a:srgbClr val="0070C0"/>
                </a:solidFill>
              </a:rPr>
              <a:t>“Volume”</a:t>
            </a:r>
            <a:r>
              <a:rPr lang="en-US" sz="2900" dirty="0"/>
              <a:t> or the amount of data</a:t>
            </a:r>
          </a:p>
          <a:p>
            <a:pPr lvl="1">
              <a:buFont typeface="Arial" pitchFamily="34" charset="0"/>
              <a:buChar char="•"/>
            </a:pPr>
            <a:r>
              <a:rPr lang="en-US" sz="2900" dirty="0">
                <a:solidFill>
                  <a:srgbClr val="0070C0"/>
                </a:solidFill>
              </a:rPr>
              <a:t>“Velocity”</a:t>
            </a:r>
            <a:r>
              <a:rPr lang="en-US" sz="2900" dirty="0"/>
              <a:t> or the speed of data</a:t>
            </a:r>
          </a:p>
          <a:p>
            <a:pPr lvl="1">
              <a:buFont typeface="Arial" pitchFamily="34" charset="0"/>
              <a:buChar char="•"/>
            </a:pPr>
            <a:r>
              <a:rPr lang="en-US" sz="2900" dirty="0">
                <a:solidFill>
                  <a:srgbClr val="0070C0"/>
                </a:solidFill>
              </a:rPr>
              <a:t>“Variety”</a:t>
            </a:r>
            <a:r>
              <a:rPr lang="en-US" sz="2900" dirty="0"/>
              <a:t> or the range of data types and sources</a:t>
            </a:r>
          </a:p>
          <a:p>
            <a:pPr lvl="1"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What is </a:t>
            </a:r>
            <a:r>
              <a:rPr lang="en-US" dirty="0">
                <a:solidFill>
                  <a:srgbClr val="0070C0"/>
                </a:solidFill>
              </a:rPr>
              <a:t>Big Data</a:t>
            </a:r>
            <a:r>
              <a:rPr lang="en-US" dirty="0"/>
              <a:t>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It is the proliferation of data that floods organizations on a daily basis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It is </a:t>
            </a:r>
            <a:r>
              <a:rPr lang="en-US" i="1" dirty="0"/>
              <a:t>high</a:t>
            </a:r>
            <a:r>
              <a:rPr lang="en-US" dirty="0"/>
              <a:t> volume, </a:t>
            </a:r>
            <a:r>
              <a:rPr lang="en-US" i="1" dirty="0"/>
              <a:t>high</a:t>
            </a:r>
            <a:r>
              <a:rPr lang="en-US" dirty="0"/>
              <a:t> velocity, and/or </a:t>
            </a:r>
            <a:r>
              <a:rPr lang="en-US" i="1" dirty="0"/>
              <a:t>high</a:t>
            </a:r>
            <a:r>
              <a:rPr lang="en-US" dirty="0"/>
              <a:t> variety information assets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It requires new forms of processing to enable </a:t>
            </a:r>
            <a:r>
              <a:rPr lang="en-US" i="1" dirty="0"/>
              <a:t>fast</a:t>
            </a:r>
            <a:r>
              <a:rPr lang="en-US" dirty="0"/>
              <a:t> mining, enhanced decision-making, insight discovery and process optimization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0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537883" y="403412"/>
            <a:ext cx="8068235" cy="605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537882" y="6002151"/>
            <a:ext cx="605118" cy="452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8202706" y="403411"/>
            <a:ext cx="411816" cy="6051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2282377" y="935087"/>
            <a:ext cx="2754821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An Example</a:t>
            </a:r>
            <a:endParaRPr sz="388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77824" y="935087"/>
            <a:ext cx="1862067" cy="515471"/>
          </a:xfrm>
          <a:prstGeom prst="rect">
            <a:avLst/>
          </a:prstGeom>
        </p:spPr>
        <p:txBody>
          <a:bodyPr wrap="square" lIns="0" tIns="25774" rIns="0" bIns="0" rtlCol="0">
            <a:noAutofit/>
          </a:bodyPr>
          <a:lstStyle/>
          <a:p>
            <a:pPr marL="11206">
              <a:lnSpc>
                <a:spcPts val="4059"/>
              </a:lnSpc>
            </a:pPr>
            <a:r>
              <a:rPr sz="3883" dirty="0">
                <a:latin typeface="Arial"/>
                <a:cs typeface="Arial"/>
              </a:rPr>
              <a:t>(cont'd.)</a:t>
            </a:r>
            <a:endParaRPr sz="388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0088" y="1876368"/>
            <a:ext cx="5703964" cy="395449"/>
          </a:xfrm>
          <a:prstGeom prst="rect">
            <a:avLst/>
          </a:prstGeom>
        </p:spPr>
        <p:txBody>
          <a:bodyPr wrap="square" lIns="0" tIns="18881" rIns="0" bIns="0" rtlCol="0">
            <a:noAutofit/>
          </a:bodyPr>
          <a:lstStyle/>
          <a:p>
            <a:pPr marL="11206">
              <a:lnSpc>
                <a:spcPts val="2974"/>
              </a:lnSpc>
            </a:pPr>
            <a:r>
              <a:rPr sz="2824" dirty="0">
                <a:solidFill>
                  <a:srgbClr val="800000"/>
                </a:solidFill>
                <a:latin typeface="Wingdings"/>
                <a:cs typeface="Wingdings"/>
              </a:rPr>
              <a:t></a:t>
            </a:r>
            <a:r>
              <a:rPr sz="2824" spc="-7" dirty="0">
                <a:solidFill>
                  <a:srgbClr val="800000"/>
                </a:solidFill>
                <a:latin typeface="Arial"/>
                <a:cs typeface="Arial"/>
              </a:rPr>
              <a:t>  </a:t>
            </a:r>
            <a:r>
              <a:rPr sz="2824" spc="-7" dirty="0">
                <a:latin typeface="Arial"/>
                <a:cs typeface="Arial"/>
              </a:rPr>
              <a:t>Phases for designing a database:</a:t>
            </a:r>
            <a:endParaRPr sz="282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3500" y="2372130"/>
            <a:ext cx="4419137" cy="1255059"/>
          </a:xfrm>
          <a:prstGeom prst="rect">
            <a:avLst/>
          </a:prstGeom>
        </p:spPr>
        <p:txBody>
          <a:bodyPr wrap="square" lIns="0" tIns="18097" rIns="0" bIns="0" rtlCol="0">
            <a:noAutofit/>
          </a:bodyPr>
          <a:lstStyle/>
          <a:p>
            <a:pPr marL="11206">
              <a:lnSpc>
                <a:spcPts val="2849"/>
              </a:lnSpc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68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b="1" spc="-71" dirty="0">
                <a:latin typeface="Nikosh"/>
                <a:cs typeface="Nikosh"/>
              </a:rPr>
              <a:t>Requirements specification</a:t>
            </a:r>
            <a:endParaRPr sz="2471">
              <a:latin typeface="Nikosh"/>
              <a:cs typeface="Nikosh"/>
            </a:endParaRPr>
          </a:p>
          <a:p>
            <a:pPr marL="11206" marR="47066">
              <a:lnSpc>
                <a:spcPct val="97249"/>
              </a:lnSpc>
              <a:spcBef>
                <a:spcPts val="591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68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b="1" spc="-34" dirty="0">
                <a:latin typeface="Nikosh"/>
                <a:cs typeface="Nikosh"/>
              </a:rPr>
              <a:t>Conceptual design</a:t>
            </a:r>
            <a:endParaRPr sz="2471">
              <a:latin typeface="Nikosh"/>
              <a:cs typeface="Nikosh"/>
            </a:endParaRPr>
          </a:p>
          <a:p>
            <a:pPr marL="11206" marR="47066">
              <a:lnSpc>
                <a:spcPts val="2678"/>
              </a:lnSpc>
              <a:spcBef>
                <a:spcPts val="868"/>
              </a:spcBef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68" dirty="0">
                <a:solidFill>
                  <a:srgbClr val="0070C0"/>
                </a:solidFill>
                <a:latin typeface="Arial"/>
                <a:cs typeface="Arial"/>
              </a:rPr>
              <a:t>  </a:t>
            </a:r>
            <a:r>
              <a:rPr sz="2471" b="1" spc="-33" dirty="0">
                <a:latin typeface="Nikosh"/>
                <a:cs typeface="Nikosh"/>
              </a:rPr>
              <a:t>Logical design</a:t>
            </a:r>
            <a:endParaRPr sz="2471">
              <a:latin typeface="Nikosh"/>
              <a:cs typeface="Nikos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0313" y="2372130"/>
            <a:ext cx="627299" cy="336176"/>
          </a:xfrm>
          <a:prstGeom prst="rect">
            <a:avLst/>
          </a:prstGeom>
        </p:spPr>
        <p:txBody>
          <a:bodyPr wrap="square" lIns="0" tIns="16809" rIns="0" bIns="0" rtlCol="0">
            <a:noAutofit/>
          </a:bodyPr>
          <a:lstStyle/>
          <a:p>
            <a:pPr marL="11206">
              <a:lnSpc>
                <a:spcPts val="2647"/>
              </a:lnSpc>
            </a:pPr>
            <a:r>
              <a:rPr sz="2471" b="1" dirty="0">
                <a:latin typeface="Nikosh"/>
                <a:cs typeface="Nikosh"/>
              </a:rPr>
              <a:t>and</a:t>
            </a:r>
            <a:endParaRPr sz="2471">
              <a:latin typeface="Nikosh"/>
              <a:cs typeface="Nikos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15286" y="2372130"/>
            <a:ext cx="1308016" cy="336176"/>
          </a:xfrm>
          <a:prstGeom prst="rect">
            <a:avLst/>
          </a:prstGeom>
        </p:spPr>
        <p:txBody>
          <a:bodyPr wrap="square" lIns="0" tIns="16809" rIns="0" bIns="0" rtlCol="0">
            <a:noAutofit/>
          </a:bodyPr>
          <a:lstStyle/>
          <a:p>
            <a:pPr marL="11206">
              <a:lnSpc>
                <a:spcPts val="2647"/>
              </a:lnSpc>
            </a:pPr>
            <a:r>
              <a:rPr sz="2471" b="1" dirty="0">
                <a:latin typeface="Nikosh"/>
                <a:cs typeface="Nikosh"/>
              </a:rPr>
              <a:t>analysis</a:t>
            </a:r>
            <a:endParaRPr sz="2471">
              <a:latin typeface="Nikosh"/>
              <a:cs typeface="Nikos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3500" y="3739248"/>
            <a:ext cx="1594939" cy="336176"/>
          </a:xfrm>
          <a:prstGeom prst="rect">
            <a:avLst/>
          </a:prstGeom>
        </p:spPr>
        <p:txBody>
          <a:bodyPr wrap="square" lIns="0" tIns="16809" rIns="0" bIns="0" rtlCol="0">
            <a:noAutofit/>
          </a:bodyPr>
          <a:lstStyle/>
          <a:p>
            <a:pPr marL="11206">
              <a:lnSpc>
                <a:spcPts val="2647"/>
              </a:lnSpc>
            </a:pPr>
            <a:r>
              <a:rPr sz="1985" spc="8" dirty="0">
                <a:solidFill>
                  <a:srgbClr val="0070C0"/>
                </a:solidFill>
                <a:latin typeface="Wingdings"/>
                <a:cs typeface="Wingdings"/>
              </a:rPr>
              <a:t></a:t>
            </a:r>
            <a:r>
              <a:rPr sz="1985" spc="-118" dirty="0">
                <a:solidFill>
                  <a:srgbClr val="0070C0"/>
                </a:solidFill>
                <a:latin typeface="Arial"/>
                <a:cs typeface="Arial"/>
              </a:rPr>
              <a:t> </a:t>
            </a:r>
            <a:r>
              <a:rPr sz="1985" spc="25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71" b="1" dirty="0">
                <a:latin typeface="Nikosh"/>
                <a:cs typeface="Nikosh"/>
              </a:rPr>
              <a:t>Physical</a:t>
            </a:r>
            <a:endParaRPr sz="2471">
              <a:latin typeface="Nikosh"/>
              <a:cs typeface="Nikos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6116" y="3739248"/>
            <a:ext cx="1080626" cy="336176"/>
          </a:xfrm>
          <a:prstGeom prst="rect">
            <a:avLst/>
          </a:prstGeom>
        </p:spPr>
        <p:txBody>
          <a:bodyPr wrap="square" lIns="0" tIns="16809" rIns="0" bIns="0" rtlCol="0">
            <a:noAutofit/>
          </a:bodyPr>
          <a:lstStyle/>
          <a:p>
            <a:pPr marL="11206">
              <a:lnSpc>
                <a:spcPts val="2647"/>
              </a:lnSpc>
            </a:pPr>
            <a:r>
              <a:rPr sz="2471" b="1" dirty="0">
                <a:latin typeface="Nikosh"/>
                <a:cs typeface="Nikosh"/>
              </a:rPr>
              <a:t>design</a:t>
            </a:r>
            <a:endParaRPr sz="2471">
              <a:latin typeface="Nikosh"/>
              <a:cs typeface="Nikosh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11206" y="6287744"/>
            <a:ext cx="3105150" cy="134471"/>
          </a:xfrm>
          <a:prstGeom prst="rect">
            <a:avLst/>
          </a:prstGeom>
        </p:spPr>
        <p:txBody>
          <a:bodyPr wrap="square" lIns="0" tIns="13111" rIns="0" bIns="0" rtlCol="0">
            <a:noAutofit/>
          </a:bodyPr>
          <a:lstStyle/>
          <a:p>
            <a:pPr marL="11206">
              <a:lnSpc>
                <a:spcPts val="1006"/>
              </a:lnSpc>
            </a:pPr>
            <a:r>
              <a:rPr sz="882" spc="-26" dirty="0">
                <a:latin typeface="Nikosh"/>
                <a:cs typeface="Nikosh"/>
              </a:rPr>
              <a:t>Copyright © 2011  Ramez Elmasri and Shamkant Navathe</a:t>
            </a:r>
            <a:endParaRPr sz="882">
              <a:latin typeface="Nikosh"/>
              <a:cs typeface="Nikosh"/>
            </a:endParaRPr>
          </a:p>
        </p:txBody>
      </p:sp>
    </p:spTree>
    <p:extLst>
      <p:ext uri="{BB962C8B-B14F-4D97-AF65-F5344CB8AC3E}">
        <p14:creationId xmlns:p14="http://schemas.microsoft.com/office/powerpoint/2010/main" val="2476717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7883" y="403412"/>
            <a:ext cx="8068235" cy="605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537882" y="6002151"/>
            <a:ext cx="605118" cy="452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8202706" y="403411"/>
            <a:ext cx="411816" cy="6051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3563471" y="3227293"/>
            <a:ext cx="4590209" cy="2823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694765" y="537882"/>
            <a:ext cx="4011706" cy="40341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" name="object 2"/>
          <p:cNvSpPr txBox="1"/>
          <p:nvPr/>
        </p:nvSpPr>
        <p:spPr>
          <a:xfrm>
            <a:off x="1211206" y="6287744"/>
            <a:ext cx="3105150" cy="134471"/>
          </a:xfrm>
          <a:prstGeom prst="rect">
            <a:avLst/>
          </a:prstGeom>
        </p:spPr>
        <p:txBody>
          <a:bodyPr wrap="square" lIns="0" tIns="13111" rIns="0" bIns="0" rtlCol="0">
            <a:noAutofit/>
          </a:bodyPr>
          <a:lstStyle/>
          <a:p>
            <a:pPr marL="11206">
              <a:lnSpc>
                <a:spcPts val="1006"/>
              </a:lnSpc>
            </a:pPr>
            <a:r>
              <a:rPr sz="882" spc="-26" dirty="0">
                <a:latin typeface="Nikosh"/>
                <a:cs typeface="Nikosh"/>
              </a:rPr>
              <a:t>Copyright © 2011  Ramez Elmasri and Shamkant Navathe</a:t>
            </a:r>
            <a:endParaRPr sz="882">
              <a:latin typeface="Nikosh"/>
              <a:cs typeface="Nikosh"/>
            </a:endParaRPr>
          </a:p>
        </p:txBody>
      </p:sp>
    </p:spTree>
    <p:extLst>
      <p:ext uri="{BB962C8B-B14F-4D97-AF65-F5344CB8AC3E}">
        <p14:creationId xmlns:p14="http://schemas.microsoft.com/office/powerpoint/2010/main" val="366648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database</a:t>
            </a:r>
            <a:r>
              <a:rPr lang="en-US" sz="2400" dirty="0"/>
              <a:t> is a collection of data which describes one or many real-world enterprises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E.g., a university database might contain information about </a:t>
            </a:r>
            <a:r>
              <a:rPr lang="en-US" sz="2000" dirty="0">
                <a:solidFill>
                  <a:srgbClr val="0070C0"/>
                </a:solidFill>
              </a:rPr>
              <a:t>entities</a:t>
            </a:r>
            <a:r>
              <a:rPr lang="en-US" sz="2000" dirty="0"/>
              <a:t> like students and courses, and </a:t>
            </a:r>
            <a:r>
              <a:rPr lang="en-US" sz="2000" dirty="0">
                <a:solidFill>
                  <a:srgbClr val="0070C0"/>
                </a:solidFill>
              </a:rPr>
              <a:t>relationships</a:t>
            </a:r>
            <a:r>
              <a:rPr lang="en-US" sz="2000" dirty="0"/>
              <a:t> like a student </a:t>
            </a:r>
            <a:br>
              <a:rPr lang="en-US" sz="2000" dirty="0"/>
            </a:br>
            <a:r>
              <a:rPr lang="en-US" sz="2000" dirty="0"/>
              <a:t>enrollment in a course</a:t>
            </a:r>
          </a:p>
          <a:p>
            <a:pPr marL="457200" lvl="1" indent="0">
              <a:buNone/>
            </a:pPr>
            <a:r>
              <a:rPr lang="en-US" sz="1800" dirty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DBMS</a:t>
            </a:r>
            <a:r>
              <a:rPr lang="en-US" sz="2400" dirty="0"/>
              <a:t> is a software package designed to store and </a:t>
            </a:r>
            <a:br>
              <a:rPr lang="en-US" sz="2400" dirty="0"/>
            </a:br>
            <a:r>
              <a:rPr lang="en-US" sz="2400" dirty="0"/>
              <a:t>manage databases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E.g., DB2, Oracle, MS SQL Server, MySQL and Postgres</a:t>
            </a:r>
          </a:p>
          <a:p>
            <a:pPr marL="457200" lvl="1" indent="0">
              <a:buNone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database system </a:t>
            </a:r>
            <a:r>
              <a:rPr lang="en-US" sz="2400" dirty="0"/>
              <a:t>= (Big) Data + DBMS + Application Programs</a:t>
            </a:r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39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noFill/>
        </p:spPr>
        <p:txBody>
          <a:bodyPr lIns="90488" tIns="44450" rIns="90488" bIns="44450"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rgbClr val="000000"/>
                </a:solidFill>
                <a:latin typeface="Times New Roman" panose="02020603050405020304" pitchFamily="18" charset="0"/>
              </a:rPr>
              <a:t>Definitions of Database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229600" cy="4876800"/>
          </a:xfrm>
          <a:noFill/>
        </p:spPr>
        <p:txBody>
          <a:bodyPr lIns="90488" tIns="44450" rIns="90488" bIns="44450"/>
          <a:lstStyle/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Def 1:</a:t>
            </a: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 Database is an </a:t>
            </a:r>
            <a:r>
              <a:rPr lang="en-US" altLang="en-US" sz="2800" i="1" u="sng">
                <a:solidFill>
                  <a:srgbClr val="000000"/>
                </a:solidFill>
                <a:latin typeface="Times New Roman" panose="02020603050405020304" pitchFamily="18" charset="0"/>
              </a:rPr>
              <a:t>organized collection</a:t>
            </a: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 of </a:t>
            </a:r>
            <a:r>
              <a:rPr lang="en-US" altLang="en-US" sz="2800" i="1" u="sng">
                <a:solidFill>
                  <a:srgbClr val="000000"/>
                </a:solidFill>
                <a:latin typeface="Times New Roman" panose="02020603050405020304" pitchFamily="18" charset="0"/>
              </a:rPr>
              <a:t>logically related data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 i="1">
                <a:latin typeface="Times New Roman" panose="02020603050405020304" pitchFamily="18" charset="0"/>
              </a:rPr>
              <a:t>Def 2:</a:t>
            </a:r>
            <a:r>
              <a:rPr lang="en-US" altLang="en-US" sz="2800">
                <a:latin typeface="Times New Roman" panose="02020603050405020304" pitchFamily="18" charset="0"/>
              </a:rPr>
              <a:t> A database is a </a:t>
            </a:r>
            <a:r>
              <a:rPr lang="en-US" altLang="en-US" sz="2800" i="1" u="sng">
                <a:latin typeface="Times New Roman" panose="02020603050405020304" pitchFamily="18" charset="0"/>
              </a:rPr>
              <a:t>shared</a:t>
            </a:r>
            <a:r>
              <a:rPr lang="en-US" altLang="en-US" sz="2800">
                <a:latin typeface="Times New Roman" panose="02020603050405020304" pitchFamily="18" charset="0"/>
              </a:rPr>
              <a:t> collection of </a:t>
            </a:r>
            <a:r>
              <a:rPr lang="en-US" altLang="en-US" sz="2800" i="1" u="sng">
                <a:latin typeface="Times New Roman" panose="02020603050405020304" pitchFamily="18" charset="0"/>
              </a:rPr>
              <a:t>logically related</a:t>
            </a:r>
            <a:r>
              <a:rPr lang="en-US" altLang="en-US" sz="2800" i="1">
                <a:latin typeface="Times New Roman" panose="02020603050405020304" pitchFamily="18" charset="0"/>
              </a:rPr>
              <a:t> </a:t>
            </a:r>
            <a:r>
              <a:rPr lang="en-US" altLang="en-US" sz="2800" i="1" u="sng">
                <a:latin typeface="Times New Roman" panose="02020603050405020304" pitchFamily="18" charset="0"/>
              </a:rPr>
              <a:t>data</a:t>
            </a:r>
            <a:r>
              <a:rPr lang="en-US" altLang="en-US" sz="2800">
                <a:latin typeface="Times New Roman" panose="02020603050405020304" pitchFamily="18" charset="0"/>
              </a:rPr>
              <a:t> that is stored to meet the requirements of </a:t>
            </a:r>
            <a:r>
              <a:rPr lang="en-US" altLang="en-US" sz="2800" i="1" u="sng">
                <a:latin typeface="Times New Roman" panose="02020603050405020304" pitchFamily="18" charset="0"/>
              </a:rPr>
              <a:t>different users </a:t>
            </a:r>
            <a:r>
              <a:rPr lang="en-US" altLang="en-US" sz="2800">
                <a:latin typeface="Times New Roman" panose="02020603050405020304" pitchFamily="18" charset="0"/>
              </a:rPr>
              <a:t>of an organization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 i="1">
                <a:latin typeface="Times New Roman" panose="02020603050405020304" pitchFamily="18" charset="0"/>
              </a:rPr>
              <a:t>Def 3:</a:t>
            </a:r>
            <a:r>
              <a:rPr lang="en-US" altLang="en-US" sz="2800">
                <a:latin typeface="Times New Roman" panose="02020603050405020304" pitchFamily="18" charset="0"/>
              </a:rPr>
              <a:t> A database is a </a:t>
            </a:r>
            <a:r>
              <a:rPr lang="en-US" altLang="en-US" sz="2800" i="1" u="sng">
                <a:latin typeface="Times New Roman" panose="02020603050405020304" pitchFamily="18" charset="0"/>
              </a:rPr>
              <a:t>self-describing</a:t>
            </a:r>
            <a:r>
              <a:rPr lang="en-US" altLang="en-US" sz="2800">
                <a:latin typeface="Times New Roman" panose="02020603050405020304" pitchFamily="18" charset="0"/>
              </a:rPr>
              <a:t> collection of integrated records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 i="1">
                <a:latin typeface="Times New Roman" panose="02020603050405020304" pitchFamily="18" charset="0"/>
              </a:rPr>
              <a:t>Def 4:</a:t>
            </a:r>
            <a:r>
              <a:rPr lang="en-US" altLang="en-US" sz="2800">
                <a:latin typeface="Times New Roman" panose="02020603050405020304" pitchFamily="18" charset="0"/>
              </a:rPr>
              <a:t> A database models a </a:t>
            </a:r>
            <a:r>
              <a:rPr lang="en-US" altLang="en-US" sz="2800" i="1" u="sng">
                <a:latin typeface="Times New Roman" panose="02020603050405020304" pitchFamily="18" charset="0"/>
              </a:rPr>
              <a:t>particular real world system</a:t>
            </a:r>
            <a:r>
              <a:rPr lang="en-US" altLang="en-US" sz="2800">
                <a:latin typeface="Times New Roman" panose="02020603050405020304" pitchFamily="18" charset="0"/>
              </a:rPr>
              <a:t> in the computer in the form of data</a:t>
            </a:r>
          </a:p>
        </p:txBody>
      </p:sp>
    </p:spTree>
    <p:extLst>
      <p:ext uri="{BB962C8B-B14F-4D97-AF65-F5344CB8AC3E}">
        <p14:creationId xmlns:p14="http://schemas.microsoft.com/office/powerpoint/2010/main" val="3901473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3A76249-6E3C-4C84-976D-0905FF1B6571}" type="slidenum">
              <a:rPr lang="ar-SA" altLang="en-US">
                <a:latin typeface="Arial Black" panose="020B0A04020102020204" pitchFamily="34" charset="0"/>
              </a:rPr>
              <a:pPr eaLnBrk="1" hangingPunct="1"/>
              <a:t>44</a:t>
            </a:fld>
            <a:endParaRPr lang="en-US" altLang="en-US">
              <a:latin typeface="Arial Black" panose="020B0A04020102020204" pitchFamily="34" charset="0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rgbClr val="000000"/>
                </a:solidFill>
                <a:latin typeface="Times New Roman" panose="02020603050405020304" pitchFamily="18" charset="0"/>
              </a:rPr>
              <a:t>Definitions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458200" cy="4800600"/>
          </a:xfrm>
        </p:spPr>
        <p:txBody>
          <a:bodyPr/>
          <a:lstStyle/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Data</a:t>
            </a: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: stored representations of meaningful objects and events or 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Referred to facts concerning objects and events that could be recorded and stored on computer media</a:t>
            </a:r>
          </a:p>
          <a:p>
            <a:pPr lvl="1" eaLnBrk="1" hangingPunct="1">
              <a:buClr>
                <a:schemeClr val="bg2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Structured: numbers, text, dates</a:t>
            </a:r>
          </a:p>
          <a:p>
            <a:pPr lvl="1" eaLnBrk="1" hangingPunct="1">
              <a:buClr>
                <a:schemeClr val="bg2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Unstructured: images, video, documents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Information</a:t>
            </a: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: data processed to increase knowledge in the person using the data</a:t>
            </a:r>
          </a:p>
          <a:p>
            <a:pPr eaLnBrk="1" hangingPunct="1">
              <a:buSzPct val="50000"/>
              <a:buFont typeface="Wingdings" panose="05000000000000000000" pitchFamily="2" charset="2"/>
              <a:buChar char="q"/>
            </a:pPr>
            <a:r>
              <a:rPr lang="en-US" altLang="en-US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Metadata:</a:t>
            </a: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 data that describes the properties and context of user data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487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/>
              <a:t>The user of a DBMS is ultimately concerned with some real-world enterprises (e.g., a University)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The data to be stored and managed by a DBMS </a:t>
            </a:r>
            <a:r>
              <a:rPr lang="en-US" sz="2200" i="1" dirty="0"/>
              <a:t>describes</a:t>
            </a:r>
            <a:r>
              <a:rPr lang="en-US" sz="2200" dirty="0"/>
              <a:t> various aspects of the enterprises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E.g., The data in a university database describes students, faculty and courses entities and the relationships among them</a:t>
            </a:r>
          </a:p>
          <a:p>
            <a:pPr lvl="1">
              <a:buFont typeface="Wingdings" pitchFamily="2" charset="2"/>
              <a:buChar char="§"/>
            </a:pPr>
            <a:endParaRPr lang="en-US" sz="14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data model </a:t>
            </a:r>
            <a:r>
              <a:rPr lang="en-US" sz="2200" dirty="0"/>
              <a:t>is a collection of high-level data description constructs that hide many low-level storage details</a:t>
            </a:r>
          </a:p>
          <a:p>
            <a:pPr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A widely used data model called the </a:t>
            </a:r>
            <a:r>
              <a:rPr lang="en-US" sz="2200" dirty="0">
                <a:solidFill>
                  <a:srgbClr val="0070C0"/>
                </a:solidFill>
              </a:rPr>
              <a:t>entity-relationship (ER) model </a:t>
            </a:r>
            <a:r>
              <a:rPr lang="en-US" sz="2200" dirty="0"/>
              <a:t>allows users to pictorially denote entities and the relationships among them</a:t>
            </a:r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1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relational model </a:t>
            </a:r>
            <a:r>
              <a:rPr lang="en-US" sz="2400" dirty="0"/>
              <a:t>of data is one of the most widely used </a:t>
            </a:r>
            <a:br>
              <a:rPr lang="en-US" sz="2400" dirty="0"/>
            </a:br>
            <a:r>
              <a:rPr lang="en-US" sz="2400" dirty="0"/>
              <a:t>models today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The central data description construct in the relational model </a:t>
            </a:r>
            <a:br>
              <a:rPr lang="en-US" sz="2400" dirty="0"/>
            </a:br>
            <a:r>
              <a:rPr lang="en-US" sz="2400" dirty="0"/>
              <a:t>is the </a:t>
            </a:r>
            <a:r>
              <a:rPr lang="en-US" sz="2400" dirty="0">
                <a:solidFill>
                  <a:srgbClr val="0070C0"/>
                </a:solidFill>
              </a:rPr>
              <a:t>relation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A  relation is basically a </a:t>
            </a:r>
            <a:r>
              <a:rPr lang="en-US" sz="2400" dirty="0">
                <a:solidFill>
                  <a:srgbClr val="0070C0"/>
                </a:solidFill>
              </a:rPr>
              <a:t>table</a:t>
            </a:r>
            <a:r>
              <a:rPr lang="en-US" sz="2400" dirty="0"/>
              <a:t> (or a </a:t>
            </a:r>
            <a:r>
              <a:rPr lang="en-US" sz="2400" dirty="0">
                <a:solidFill>
                  <a:srgbClr val="0070C0"/>
                </a:solidFill>
              </a:rPr>
              <a:t>set</a:t>
            </a:r>
            <a:r>
              <a:rPr lang="en-US" sz="2400" dirty="0"/>
              <a:t>) with </a:t>
            </a:r>
            <a:r>
              <a:rPr lang="en-US" sz="2400" dirty="0">
                <a:solidFill>
                  <a:srgbClr val="0070C0"/>
                </a:solidFill>
              </a:rPr>
              <a:t>rows</a:t>
            </a:r>
            <a:r>
              <a:rPr lang="en-US" sz="2400" dirty="0"/>
              <a:t> (or </a:t>
            </a:r>
            <a:r>
              <a:rPr lang="en-US" sz="2400" dirty="0">
                <a:solidFill>
                  <a:srgbClr val="0070C0"/>
                </a:solidFill>
              </a:rPr>
              <a:t>records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70C0"/>
                </a:solidFill>
              </a:rPr>
              <a:t>tuples</a:t>
            </a:r>
            <a:r>
              <a:rPr lang="en-US" sz="2400" dirty="0"/>
              <a:t>) and </a:t>
            </a:r>
            <a:r>
              <a:rPr lang="en-US" sz="2400" dirty="0">
                <a:solidFill>
                  <a:srgbClr val="0070C0"/>
                </a:solidFill>
              </a:rPr>
              <a:t>columns</a:t>
            </a:r>
            <a:r>
              <a:rPr lang="en-US" sz="2400" dirty="0"/>
              <a:t> (or </a:t>
            </a:r>
            <a:r>
              <a:rPr lang="en-US" sz="2400" dirty="0">
                <a:solidFill>
                  <a:srgbClr val="0070C0"/>
                </a:solidFill>
              </a:rPr>
              <a:t>fields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70C0"/>
                </a:solidFill>
              </a:rPr>
              <a:t>attributes</a:t>
            </a:r>
            <a:r>
              <a:rPr lang="en-US" sz="2400" dirty="0"/>
              <a:t>)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Every relation has a </a:t>
            </a:r>
            <a:r>
              <a:rPr lang="en-US" sz="2400" dirty="0">
                <a:solidFill>
                  <a:srgbClr val="0070C0"/>
                </a:solidFill>
              </a:rPr>
              <a:t>schema</a:t>
            </a:r>
            <a:r>
              <a:rPr lang="en-US" sz="2400" dirty="0"/>
              <a:t>, which describes the columns </a:t>
            </a:r>
            <a:br>
              <a:rPr lang="en-US" sz="2400" dirty="0"/>
            </a:br>
            <a:r>
              <a:rPr lang="en-US" sz="2400" dirty="0"/>
              <a:t>of a relation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Conditions that records in a relation must satisfy can be specified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These are referred to as </a:t>
            </a:r>
            <a:r>
              <a:rPr lang="en-US" sz="2200" dirty="0">
                <a:solidFill>
                  <a:srgbClr val="0070C0"/>
                </a:solidFill>
              </a:rPr>
              <a:t>integrity constraints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82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Relational Model: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Let us consider the student entity in a university database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 marL="457200" lvl="1" indent="0">
              <a:buNone/>
            </a:pPr>
            <a:r>
              <a:rPr lang="en-US" sz="1400" dirty="0"/>
              <a:t>	</a:t>
            </a: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699797"/>
              </p:ext>
            </p:extLst>
          </p:nvPr>
        </p:nvGraphicFramePr>
        <p:xfrm>
          <a:off x="1704853" y="3993522"/>
          <a:ext cx="6019800" cy="202627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682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>
                          <a:solidFill>
                            <a:schemeClr val="bg1"/>
                          </a:solidFill>
                        </a:rPr>
                        <a:t>sid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login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dob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>
                          <a:solidFill>
                            <a:schemeClr val="bg1"/>
                          </a:solidFill>
                        </a:rPr>
                        <a:t>gpa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506">
                <a:tc>
                  <a:txBody>
                    <a:bodyPr/>
                    <a:lstStyle/>
                    <a:p>
                      <a:r>
                        <a:rPr lang="en-US" dirty="0"/>
                        <a:t>512412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Khaled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khaled@cse.pstu.ac.bd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18-9-1995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506">
                <a:tc>
                  <a:txBody>
                    <a:bodyPr/>
                    <a:lstStyle/>
                    <a:p>
                      <a:r>
                        <a:rPr lang="en-US" dirty="0"/>
                        <a:t>512311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jones@cse.pstu.ac.bd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1-12-1994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506">
                <a:tc>
                  <a:txBody>
                    <a:bodyPr/>
                    <a:lstStyle/>
                    <a:p>
                      <a:r>
                        <a:rPr lang="en-US" dirty="0"/>
                        <a:t>512111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maria@cse.pstu.ac.bd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3-8-1995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26573" y="6280666"/>
            <a:ext cx="334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An </a:t>
            </a:r>
            <a:r>
              <a:rPr lang="en-US" i="1" dirty="0">
                <a:solidFill>
                  <a:srgbClr val="00B050"/>
                </a:solidFill>
              </a:rPr>
              <a:t>instance</a:t>
            </a:r>
            <a:r>
              <a:rPr lang="en-US" dirty="0">
                <a:solidFill>
                  <a:srgbClr val="00B050"/>
                </a:solidFill>
              </a:rPr>
              <a:t> of a Students </a:t>
            </a:r>
            <a:r>
              <a:rPr lang="en-US" i="1" dirty="0">
                <a:solidFill>
                  <a:srgbClr val="00B050"/>
                </a:solidFill>
              </a:rPr>
              <a:t>relation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48253" y="3992098"/>
            <a:ext cx="914400" cy="381000"/>
          </a:xfrm>
          <a:prstGeom prst="roundRect">
            <a:avLst/>
          </a:pr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0"/>
            <a:endCxn id="10" idx="2"/>
          </p:cNvCxnSpPr>
          <p:nvPr/>
        </p:nvCxnSpPr>
        <p:spPr>
          <a:xfrm flipV="1">
            <a:off x="6505453" y="3527948"/>
            <a:ext cx="1091080" cy="464150"/>
          </a:xfrm>
          <a:prstGeom prst="straightConnector1">
            <a:avLst/>
          </a:prstGeom>
          <a:ln w="158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72200" y="3158616"/>
            <a:ext cx="284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An attribute, field or column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726962" y="4953000"/>
            <a:ext cx="5943600" cy="4572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6" idx="2"/>
          </p:cNvCxnSpPr>
          <p:nvPr/>
        </p:nvCxnSpPr>
        <p:spPr>
          <a:xfrm flipH="1" flipV="1">
            <a:off x="881709" y="4828929"/>
            <a:ext cx="845253" cy="352671"/>
          </a:xfrm>
          <a:prstGeom prst="straightConnector1">
            <a:avLst/>
          </a:prstGeom>
          <a:ln w="158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" y="4182598"/>
            <a:ext cx="1611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A record, tuple 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or row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705022" y="3992098"/>
            <a:ext cx="5965540" cy="2027702"/>
          </a:xfrm>
          <a:prstGeom prst="round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687792" y="6019800"/>
            <a:ext cx="10970" cy="260866"/>
          </a:xfrm>
          <a:prstGeom prst="straightConnector1">
            <a:avLst/>
          </a:prstGeom>
          <a:ln w="158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19290" y="2590800"/>
            <a:ext cx="676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1" dirty="0"/>
              <a:t>Students(</a:t>
            </a:r>
            <a:r>
              <a:rPr lang="en-US" b="1" i="1" u="sng" dirty="0" err="1"/>
              <a:t>sid</a:t>
            </a:r>
            <a:r>
              <a:rPr lang="en-US" b="1" dirty="0"/>
              <a:t>: string, </a:t>
            </a:r>
            <a:r>
              <a:rPr lang="en-US" b="1" i="1" dirty="0"/>
              <a:t>name</a:t>
            </a:r>
            <a:r>
              <a:rPr lang="en-US" b="1" dirty="0"/>
              <a:t>: string, </a:t>
            </a:r>
            <a:r>
              <a:rPr lang="en-US" b="1" i="1" dirty="0"/>
              <a:t>login</a:t>
            </a:r>
            <a:r>
              <a:rPr lang="en-US" b="1" dirty="0"/>
              <a:t>: string, </a:t>
            </a:r>
            <a:r>
              <a:rPr lang="en-US" b="1" i="1" dirty="0"/>
              <a:t>dob</a:t>
            </a:r>
            <a:r>
              <a:rPr lang="en-US" b="1" dirty="0"/>
              <a:t>: string, </a:t>
            </a:r>
            <a:r>
              <a:rPr lang="en-US" b="1" i="1" dirty="0" err="1"/>
              <a:t>gpa</a:t>
            </a:r>
            <a:r>
              <a:rPr lang="en-US" b="1" dirty="0"/>
              <a:t>: real)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58497" y="2063864"/>
            <a:ext cx="1864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Students Schema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34244" y="2579132"/>
            <a:ext cx="6742955" cy="381000"/>
          </a:xfrm>
          <a:prstGeom prst="round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290547" y="2433196"/>
            <a:ext cx="129053" cy="157604"/>
          </a:xfrm>
          <a:prstGeom prst="straightConnector1">
            <a:avLst/>
          </a:prstGeom>
          <a:ln w="158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726962" y="4396652"/>
            <a:ext cx="914400" cy="1495671"/>
          </a:xfrm>
          <a:prstGeom prst="roundRect">
            <a:avLst/>
          </a:prstGeom>
          <a:noFill/>
          <a:ln>
            <a:solidFill>
              <a:srgbClr val="2906F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204950" y="3758724"/>
            <a:ext cx="436412" cy="637928"/>
          </a:xfrm>
          <a:prstGeom prst="straightConnector1">
            <a:avLst/>
          </a:prstGeom>
          <a:ln w="15875">
            <a:solidFill>
              <a:srgbClr val="2906F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498" y="3392115"/>
            <a:ext cx="551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06FA"/>
                </a:solidFill>
              </a:rPr>
              <a:t>Integrity Constraint: Every student has a unique </a:t>
            </a:r>
            <a:r>
              <a:rPr lang="en-US" i="1" dirty="0" err="1">
                <a:solidFill>
                  <a:srgbClr val="2906FA"/>
                </a:solidFill>
              </a:rPr>
              <a:t>sid</a:t>
            </a:r>
            <a:r>
              <a:rPr lang="en-US" dirty="0">
                <a:solidFill>
                  <a:srgbClr val="2906FA"/>
                </a:solidFill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94734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/>
      <p:bldP spid="13" grpId="0" animBg="1"/>
      <p:bldP spid="16" grpId="0"/>
      <p:bldP spid="18" grpId="0" animBg="1"/>
      <p:bldP spid="22" grpId="0"/>
      <p:bldP spid="23" grpId="0"/>
      <p:bldP spid="24" grpId="0" animBg="1"/>
      <p:bldP spid="27" grpId="0" animBg="1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Levels of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The data in a DBMS is described at three levels of abstraction, the </a:t>
            </a:r>
            <a:r>
              <a:rPr lang="en-US" sz="2400" dirty="0">
                <a:solidFill>
                  <a:srgbClr val="0070C0"/>
                </a:solidFill>
              </a:rPr>
              <a:t>conceptual </a:t>
            </a:r>
            <a:r>
              <a:rPr lang="en-US" sz="2400" dirty="0"/>
              <a:t>(or</a:t>
            </a:r>
            <a:r>
              <a:rPr lang="en-US" sz="2400" dirty="0">
                <a:solidFill>
                  <a:srgbClr val="0070C0"/>
                </a:solidFill>
              </a:rPr>
              <a:t> logical</a:t>
            </a:r>
            <a:r>
              <a:rPr lang="en-US" sz="2400" dirty="0"/>
              <a:t>), </a:t>
            </a:r>
            <a:r>
              <a:rPr lang="en-US" sz="2400" dirty="0">
                <a:solidFill>
                  <a:srgbClr val="0070C0"/>
                </a:solidFill>
              </a:rPr>
              <a:t>physical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external</a:t>
            </a:r>
            <a:r>
              <a:rPr lang="en-US" sz="2400" dirty="0"/>
              <a:t> schemas</a:t>
            </a: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The conceptual schema describes</a:t>
            </a:r>
            <a:br>
              <a:rPr lang="en-US" sz="2200" dirty="0"/>
            </a:br>
            <a:r>
              <a:rPr lang="en-US" sz="2200" dirty="0"/>
              <a:t>data in terms of a specific data model </a:t>
            </a:r>
            <a:br>
              <a:rPr lang="en-US" sz="2200" dirty="0"/>
            </a:br>
            <a:r>
              <a:rPr lang="en-US" sz="2200" dirty="0"/>
              <a:t>(e.g., the relational model of data)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The physical schema specifies how data</a:t>
            </a:r>
            <a:br>
              <a:rPr lang="en-US" sz="2200" dirty="0"/>
            </a:br>
            <a:r>
              <a:rPr lang="en-US" sz="2200" dirty="0"/>
              <a:t>described in the conceptual schema are</a:t>
            </a:r>
            <a:br>
              <a:rPr lang="en-US" sz="2200" dirty="0"/>
            </a:br>
            <a:r>
              <a:rPr lang="en-US" sz="2200" dirty="0"/>
              <a:t>stored on secondary storage devices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The external schema (or </a:t>
            </a:r>
            <a:r>
              <a:rPr lang="en-US" sz="2200" dirty="0">
                <a:solidFill>
                  <a:srgbClr val="0070C0"/>
                </a:solidFill>
              </a:rPr>
              <a:t>views</a:t>
            </a:r>
            <a:r>
              <a:rPr lang="en-US" sz="2200" dirty="0"/>
              <a:t>) allow data</a:t>
            </a:r>
            <a:br>
              <a:rPr lang="en-US" sz="2200" dirty="0"/>
            </a:br>
            <a:r>
              <a:rPr lang="en-US" sz="2200" dirty="0"/>
              <a:t>access to be customized at the level of individual users or group of users (views can be 1 or many)</a:t>
            </a:r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val 9"/>
          <p:cNvSpPr>
            <a:spLocks noChangeArrowheads="1"/>
          </p:cNvSpPr>
          <p:nvPr/>
        </p:nvSpPr>
        <p:spPr bwMode="auto">
          <a:xfrm>
            <a:off x="6422168" y="4557794"/>
            <a:ext cx="1041400" cy="203200"/>
          </a:xfrm>
          <a:prstGeom prst="ellips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6426560" y="4659394"/>
            <a:ext cx="0" cy="914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>
            <a:off x="6422168" y="5472194"/>
            <a:ext cx="1041400" cy="203200"/>
          </a:xfrm>
          <a:prstGeom prst="ellips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7467722" y="4659394"/>
            <a:ext cx="0" cy="914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6054292" y="3921207"/>
            <a:ext cx="1881926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Physical Schema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5870171" y="3235407"/>
            <a:ext cx="2204131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Conceptual Schema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5211350" y="2397207"/>
            <a:ext cx="892873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View 1</a:t>
            </a: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6506750" y="2397207"/>
            <a:ext cx="892873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View 2</a:t>
            </a: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7803738" y="2397207"/>
            <a:ext cx="892873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View 3</a:t>
            </a: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5126768" y="2424194"/>
            <a:ext cx="1041400" cy="35560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6422168" y="2424194"/>
            <a:ext cx="1041400" cy="35560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7717568" y="2424194"/>
            <a:ext cx="1041400" cy="35560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5583968" y="3262394"/>
            <a:ext cx="2794000" cy="35560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5812568" y="3948194"/>
            <a:ext cx="2336800" cy="35560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5647468" y="2792494"/>
            <a:ext cx="533400" cy="457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>
            <a:off x="6942868" y="2792494"/>
            <a:ext cx="0" cy="457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 flipH="1">
            <a:off x="7704868" y="2792494"/>
            <a:ext cx="533400" cy="457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6942868" y="3630694"/>
            <a:ext cx="0" cy="304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7"/>
          <p:cNvSpPr>
            <a:spLocks noChangeShapeType="1"/>
          </p:cNvSpPr>
          <p:nvPr/>
        </p:nvSpPr>
        <p:spPr bwMode="auto">
          <a:xfrm>
            <a:off x="6942868" y="4316494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6626173" y="4949879"/>
            <a:ext cx="654026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ook Antiqua" pitchFamily="18" charset="0"/>
              </a:rPr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293243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A view is conceptually a relation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Records in a view are computed as needed and usually not stored in a DBMS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Example: University Database</a:t>
            </a: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917735"/>
              </p:ext>
            </p:extLst>
          </p:nvPr>
        </p:nvGraphicFramePr>
        <p:xfrm>
          <a:off x="570271" y="4326069"/>
          <a:ext cx="8153400" cy="1955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Conceptual</a:t>
                      </a:r>
                      <a:r>
                        <a:rPr lang="en-US" sz="1600" baseline="0" dirty="0"/>
                        <a:t> Schema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Physical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External Schema (View)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Students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sid</a:t>
                      </a:r>
                      <a:r>
                        <a:rPr lang="en-US" sz="1400" dirty="0"/>
                        <a:t>: string, name: string, login: string, dob: string, </a:t>
                      </a:r>
                      <a:r>
                        <a:rPr lang="en-US" sz="1400" dirty="0" err="1"/>
                        <a:t>gpa:real</a:t>
                      </a:r>
                      <a:r>
                        <a:rPr lang="en-US" sz="1400" dirty="0"/>
                        <a:t>)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Courses</a:t>
                      </a:r>
                      <a:r>
                        <a:rPr lang="en-US" sz="1400" dirty="0"/>
                        <a:t>(cid: string, </a:t>
                      </a:r>
                      <a:r>
                        <a:rPr lang="en-US" sz="1400" dirty="0" err="1"/>
                        <a:t>cname:string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credits:integer</a:t>
                      </a:r>
                      <a:r>
                        <a:rPr lang="en-US" sz="1400" dirty="0"/>
                        <a:t>) 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Enrolled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sid:string</a:t>
                      </a:r>
                      <a:r>
                        <a:rPr lang="en-US" sz="1400" dirty="0"/>
                        <a:t>, cid:string, </a:t>
                      </a:r>
                      <a:r>
                        <a:rPr lang="en-US" sz="1400" dirty="0" err="1"/>
                        <a:t>grade:string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/>
                        <a:t>Relations stored as heap files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/>
                        <a:t>Index on first column of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dirty="0"/>
                        <a:t>Students can be allowed to find out course enrollments: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/>
                        <a:t>Course_info(cid: string, enrollment: integer)</a:t>
                      </a:r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6401514" y="5173054"/>
            <a:ext cx="1981200" cy="5334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12562" y="4724400"/>
            <a:ext cx="2311638" cy="155746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24200" y="5378888"/>
            <a:ext cx="3277314" cy="6338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64615" y="5518442"/>
            <a:ext cx="3446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Can be computed from the relations in 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the conceptual schema (so as to avoid 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data redundancy and inconsistency).</a:t>
            </a:r>
          </a:p>
        </p:txBody>
      </p:sp>
    </p:spTree>
    <p:extLst>
      <p:ext uri="{BB962C8B-B14F-4D97-AF65-F5344CB8AC3E}">
        <p14:creationId xmlns:p14="http://schemas.microsoft.com/office/powerpoint/2010/main" val="8387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We Do With Data and Big Data?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875393"/>
              </p:ext>
            </p:extLst>
          </p:nvPr>
        </p:nvGraphicFramePr>
        <p:xfrm>
          <a:off x="1676400" y="1600200"/>
          <a:ext cx="28956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19200" y="5497751"/>
            <a:ext cx="7010400" cy="57888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want to do these </a:t>
            </a:r>
            <a:r>
              <a:rPr lang="en-US" sz="2800" i="1" dirty="0"/>
              <a:t>seamlessly</a:t>
            </a:r>
            <a:r>
              <a:rPr lang="en-US" sz="2800" dirty="0"/>
              <a:t> and </a:t>
            </a:r>
            <a:r>
              <a:rPr lang="en-US" sz="2800" i="1" dirty="0"/>
              <a:t>fast</a:t>
            </a:r>
            <a:r>
              <a:rPr lang="en-US" sz="2800" dirty="0"/>
              <a:t>...</a:t>
            </a:r>
          </a:p>
        </p:txBody>
      </p:sp>
      <p:graphicFrame>
        <p:nvGraphicFramePr>
          <p:cNvPr id="2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008875"/>
              </p:ext>
            </p:extLst>
          </p:nvPr>
        </p:nvGraphicFramePr>
        <p:xfrm>
          <a:off x="4805916" y="1600200"/>
          <a:ext cx="28956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2801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0F4B46-8BC3-4852-B999-B257AF29E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60F4B46-8BC3-4852-B999-B257AF29EE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EACB77-A191-40AC-858D-0237DC33A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AEACB77-A191-40AC-858D-0237DC33A7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2BF752-AA66-4501-9363-866A70076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4C2BF752-AA66-4501-9363-866A700765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C88975-AB56-4343-9DBA-9309470FF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FC88975-AB56-4343-9DBA-9309470FFF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9E9194-939E-4089-A035-01957BD49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D9E9194-939E-4089-A035-01957BD49E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272788-7026-42D2-B125-EA1396E6B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80272788-7026-42D2-B125-EA1396E6B6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1D4069-5EC0-46F0-A9EA-7777D5292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graphicEl>
                                              <a:dgm id="{401D4069-5EC0-46F0-A9EA-7777D5292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8AB9E08C-CF15-4965-AEEC-2A0C5A337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graphicEl>
                                              <a:dgm id="{8AB9E08C-CF15-4965-AEEC-2A0C5A337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661056A7-D43D-4070-AE3E-B9EFD33F4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>
                                            <p:graphicEl>
                                              <a:dgm id="{661056A7-D43D-4070-AE3E-B9EFD33F4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92CBA950-EFB5-4640-A7F3-9C294FFFE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graphicEl>
                                              <a:dgm id="{92CBA950-EFB5-4640-A7F3-9C294FFFED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EF215D5-6745-4883-82CD-951E68870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graphicEl>
                                              <a:dgm id="{2EF215D5-6745-4883-82CD-951E68870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3221B609-414F-4735-8E7A-AD92EE224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>
                                            <p:graphicEl>
                                              <a:dgm id="{3221B609-414F-4735-8E7A-AD92EE224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4" grpId="0" animBg="1"/>
      <p:bldGraphic spid="22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Iterating: Data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One of the most important benefits of using a DBMS is 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data independence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With data independence, application programs are insulated from how data are structured and stored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Data independence entails two properties: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Logical data independence</a:t>
            </a:r>
            <a:r>
              <a:rPr lang="en-US" sz="2000" dirty="0"/>
              <a:t>:  users are shielded from changes in the conceptual schema (e.g., add/drop a column in a table)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Physical data independence</a:t>
            </a:r>
            <a:r>
              <a:rPr lang="en-US" sz="2000" dirty="0"/>
              <a:t>: users are shielded from changes in the physical schema (e.g., add index or change record order)</a:t>
            </a:r>
            <a:endParaRPr lang="en-US" sz="14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36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Queries in a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/>
              <a:t>The ease with which information can be queried from a database determines its value to users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A DBMS provides a specialized language, called the </a:t>
            </a:r>
            <a:r>
              <a:rPr lang="en-US" sz="2200" dirty="0">
                <a:solidFill>
                  <a:srgbClr val="0070C0"/>
                </a:solidFill>
              </a:rPr>
              <a:t>query language</a:t>
            </a:r>
            <a:r>
              <a:rPr lang="en-US" sz="2200" dirty="0"/>
              <a:t>, in which queries can be posed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The relational model supports powerful query languages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Relational calculus</a:t>
            </a:r>
            <a:r>
              <a:rPr lang="en-US" sz="2000" dirty="0"/>
              <a:t>: a formal language based on mathematical logic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Relational algebra</a:t>
            </a:r>
            <a:r>
              <a:rPr lang="en-US" sz="2000" dirty="0"/>
              <a:t>: a formal language based on a collection of operators (e.g., selection and projection) for manipulating relations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Structured Query Language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0070C0"/>
                </a:solidFill>
              </a:rPr>
              <a:t>SQL</a:t>
            </a:r>
            <a:r>
              <a:rPr lang="en-US" sz="2000" dirty="0"/>
              <a:t>): 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/>
              <a:t>Builds upon relational calculus and algebra  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/>
              <a:t>Allows creating, manipulating and querying relational databases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/>
              <a:t>Can be embedded within a host language (e.g., Java)</a:t>
            </a:r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Concurrent Execution and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46964" cy="5105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/>
              <a:t>An important task of a DBMS is to </a:t>
            </a:r>
            <a:r>
              <a:rPr lang="en-US" sz="2200" i="1" dirty="0"/>
              <a:t>schedule</a:t>
            </a:r>
            <a:r>
              <a:rPr lang="en-US" sz="2200" dirty="0"/>
              <a:t> concurrent accesses to data so as to improve performance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When several users access a database </a:t>
            </a:r>
            <a:r>
              <a:rPr lang="en-US" sz="2200" i="1" dirty="0"/>
              <a:t>concurrently</a:t>
            </a:r>
            <a:r>
              <a:rPr lang="en-US" sz="2200" dirty="0"/>
              <a:t>, the DBMS must order their requests carefully to avoid conflicts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E.g., A check might be cleared while account balance is being computed!</a:t>
            </a:r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DBMS ensures that conflicts do not arise  via using a </a:t>
            </a:r>
            <a:r>
              <a:rPr lang="en-US" sz="2200" dirty="0">
                <a:solidFill>
                  <a:srgbClr val="0070C0"/>
                </a:solidFill>
              </a:rPr>
              <a:t>locking protocol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Shared vs. Exclusive locks</a:t>
            </a:r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362200" y="2568185"/>
            <a:ext cx="0" cy="1567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2796785"/>
            <a:ext cx="1447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3188" y="246563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1704" y="24694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5512" y="2780367"/>
            <a:ext cx="5581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R(A)</a:t>
            </a:r>
          </a:p>
          <a:p>
            <a:r>
              <a:rPr lang="en-US" sz="1400" dirty="0"/>
              <a:t>W(A)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R(C)</a:t>
            </a:r>
          </a:p>
          <a:p>
            <a:r>
              <a:rPr lang="en-US" sz="1400" dirty="0"/>
              <a:t>W(C)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99412" y="3211255"/>
            <a:ext cx="55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R(B)</a:t>
            </a:r>
          </a:p>
          <a:p>
            <a:r>
              <a:rPr lang="en-US" sz="1400" dirty="0"/>
              <a:t>W(B)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395512" y="2822423"/>
            <a:ext cx="558166" cy="1368577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953678" y="3287770"/>
            <a:ext cx="703922" cy="218941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57600" y="2992629"/>
            <a:ext cx="5246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An </a:t>
            </a:r>
            <a:r>
              <a:rPr lang="en-US" i="1" dirty="0">
                <a:solidFill>
                  <a:srgbClr val="0070C0"/>
                </a:solidFill>
              </a:rPr>
              <a:t>atomic</a:t>
            </a:r>
            <a:r>
              <a:rPr lang="en-US" dirty="0">
                <a:solidFill>
                  <a:srgbClr val="0070C0"/>
                </a:solidFill>
              </a:rPr>
              <a:t> sequence of database actions (read/writes)</a:t>
            </a:r>
          </a:p>
          <a:p>
            <a:r>
              <a:rPr lang="en-US" dirty="0">
                <a:solidFill>
                  <a:srgbClr val="0070C0"/>
                </a:solidFill>
              </a:rPr>
              <a:t>is referred to as “</a:t>
            </a:r>
            <a:r>
              <a:rPr lang="en-US" i="1" dirty="0">
                <a:solidFill>
                  <a:srgbClr val="0070C0"/>
                </a:solidFill>
              </a:rPr>
              <a:t>transaction”</a:t>
            </a:r>
          </a:p>
        </p:txBody>
      </p:sp>
    </p:spTree>
    <p:extLst>
      <p:ext uri="{BB962C8B-B14F-4D97-AF65-F5344CB8AC3E}">
        <p14:creationId xmlns:p14="http://schemas.microsoft.com/office/powerpoint/2010/main" val="41497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Ensuring Atomicity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105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/>
              <a:t>Transactions can be interrupted before running to completion for a variety of reasons (e.g., due to a system crash)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DBMS ensures atomicity (</a:t>
            </a:r>
            <a:r>
              <a:rPr lang="en-US" sz="2200" dirty="0">
                <a:solidFill>
                  <a:srgbClr val="0070C0"/>
                </a:solidFill>
              </a:rPr>
              <a:t>all-or-nothing property</a:t>
            </a:r>
            <a:r>
              <a:rPr lang="en-US" sz="2200" dirty="0"/>
              <a:t>) even if a crash occurs in the middle of a transaction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200" dirty="0"/>
              <a:t>This is achieved via maintaining a </a:t>
            </a:r>
            <a:r>
              <a:rPr lang="en-US" sz="2200" dirty="0">
                <a:solidFill>
                  <a:srgbClr val="0070C0"/>
                </a:solidFill>
              </a:rPr>
              <a:t>log</a:t>
            </a:r>
            <a:r>
              <a:rPr lang="en-US" sz="2200" dirty="0"/>
              <a:t> (i.e., history) of all writes </a:t>
            </a:r>
            <a:br>
              <a:rPr lang="en-US" sz="2200" dirty="0"/>
            </a:br>
            <a:r>
              <a:rPr lang="en-US" sz="2200" dirty="0"/>
              <a:t>to the database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i="1" dirty="0"/>
              <a:t>Before</a:t>
            </a:r>
            <a:r>
              <a:rPr lang="en-US" sz="2000" dirty="0"/>
              <a:t> a change is made to the database, the corresponding log entry is forced to a safe location  (this protocol is called </a:t>
            </a:r>
            <a:r>
              <a:rPr lang="en-US" sz="2000" dirty="0">
                <a:solidFill>
                  <a:srgbClr val="0070C0"/>
                </a:solidFill>
              </a:rPr>
              <a:t>Write-Ahead Log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0070C0"/>
                </a:solidFill>
              </a:rPr>
              <a:t>WAL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After a crash, the effects of partially executed transactions are </a:t>
            </a:r>
            <a:r>
              <a:rPr lang="en-US" sz="2000" i="1" dirty="0"/>
              <a:t>undone</a:t>
            </a:r>
            <a:r>
              <a:rPr lang="en-US" sz="2000" dirty="0"/>
              <a:t> using the log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Architecture of a Relational DBMS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66800" y="1318543"/>
            <a:ext cx="1752600" cy="3810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Forms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24200" y="1318543"/>
            <a:ext cx="2362200" cy="3810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 Front Ends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5000" y="1311778"/>
            <a:ext cx="1752600" cy="3810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Interface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2303806"/>
            <a:ext cx="7239000" cy="3581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47800" y="2380006"/>
            <a:ext cx="5334000" cy="1219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8800" y="2532406"/>
            <a:ext cx="2133600" cy="3048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Executer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67200" y="2532406"/>
            <a:ext cx="2133600" cy="3048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28800" y="3142006"/>
            <a:ext cx="2133600" cy="3048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Evaluator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67200" y="3142006"/>
            <a:ext cx="2133599" cy="3048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1344" y="2523476"/>
            <a:ext cx="1212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</a:t>
            </a:r>
            <a:br>
              <a:rPr lang="en-US" dirty="0"/>
            </a:br>
            <a:r>
              <a:rPr lang="en-US" dirty="0"/>
              <a:t>Evaluation </a:t>
            </a:r>
            <a:br>
              <a:rPr lang="en-US" dirty="0"/>
            </a:br>
            <a:r>
              <a:rPr lang="en-US" dirty="0"/>
              <a:t>Engine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66999" y="3827806"/>
            <a:ext cx="3200401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 and Access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66999" y="4373313"/>
            <a:ext cx="3200401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66998" y="4970806"/>
            <a:ext cx="3200401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Space Manager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5524" y="3827806"/>
            <a:ext cx="1447800" cy="152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91724" y="3904006"/>
            <a:ext cx="1295400" cy="6096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Manager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91724" y="4658172"/>
            <a:ext cx="1295400" cy="6096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 Manager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04546" y="3827806"/>
            <a:ext cx="1295400" cy="1524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 Manager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5256" y="5423541"/>
            <a:ext cx="211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Concurrency Control</a:t>
            </a:r>
          </a:p>
        </p:txBody>
      </p:sp>
      <p:sp>
        <p:nvSpPr>
          <p:cNvPr id="23" name="Can 22"/>
          <p:cNvSpPr/>
          <p:nvPr/>
        </p:nvSpPr>
        <p:spPr>
          <a:xfrm>
            <a:off x="2226892" y="5961406"/>
            <a:ext cx="3924301" cy="838200"/>
          </a:xfrm>
          <a:prstGeom prst="can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472686" y="6266206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Catalog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19675" y="6195840"/>
            <a:ext cx="116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Files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72166" y="6480836"/>
            <a:ext cx="109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39701" y="1857560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Commands</a:t>
            </a:r>
          </a:p>
        </p:txBody>
      </p:sp>
      <p:cxnSp>
        <p:nvCxnSpPr>
          <p:cNvPr id="4" name="Straight Arrow Connector 3"/>
          <p:cNvCxnSpPr>
            <a:stCxn id="5" idx="2"/>
          </p:cNvCxnSpPr>
          <p:nvPr/>
        </p:nvCxnSpPr>
        <p:spPr>
          <a:xfrm>
            <a:off x="1943100" y="1699543"/>
            <a:ext cx="2362200" cy="22183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</p:cNvCxnSpPr>
          <p:nvPr/>
        </p:nvCxnSpPr>
        <p:spPr>
          <a:xfrm>
            <a:off x="4305300" y="1699543"/>
            <a:ext cx="0" cy="22183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</p:cNvCxnSpPr>
          <p:nvPr/>
        </p:nvCxnSpPr>
        <p:spPr>
          <a:xfrm flipH="1">
            <a:off x="4305300" y="1692778"/>
            <a:ext cx="2286000" cy="22860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310641" y="2100844"/>
            <a:ext cx="0" cy="18288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39000" y="542186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DBMS</a:t>
            </a:r>
          </a:p>
        </p:txBody>
      </p:sp>
      <p:cxnSp>
        <p:nvCxnSpPr>
          <p:cNvPr id="42" name="Straight Arrow Connector 41"/>
          <p:cNvCxnSpPr>
            <a:stCxn id="27" idx="0"/>
          </p:cNvCxnSpPr>
          <p:nvPr/>
        </p:nvCxnSpPr>
        <p:spPr>
          <a:xfrm>
            <a:off x="3417284" y="6480836"/>
            <a:ext cx="181209" cy="8433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5" idx="3"/>
          </p:cNvCxnSpPr>
          <p:nvPr/>
        </p:nvCxnSpPr>
        <p:spPr>
          <a:xfrm flipH="1" flipV="1">
            <a:off x="3986726" y="6380506"/>
            <a:ext cx="485960" cy="70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1"/>
            <a:endCxn id="27" idx="3"/>
          </p:cNvCxnSpPr>
          <p:nvPr/>
        </p:nvCxnSpPr>
        <p:spPr>
          <a:xfrm flipH="1">
            <a:off x="3962401" y="6450872"/>
            <a:ext cx="510285" cy="21463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5" idx="0"/>
          </p:cNvCxnSpPr>
          <p:nvPr/>
        </p:nvCxnSpPr>
        <p:spPr>
          <a:xfrm>
            <a:off x="4267198" y="3599206"/>
            <a:ext cx="2" cy="22860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6" idx="0"/>
          </p:cNvCxnSpPr>
          <p:nvPr/>
        </p:nvCxnSpPr>
        <p:spPr>
          <a:xfrm>
            <a:off x="4267200" y="4216638"/>
            <a:ext cx="0" cy="156675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6" idx="2"/>
            <a:endCxn id="17" idx="0"/>
          </p:cNvCxnSpPr>
          <p:nvPr/>
        </p:nvCxnSpPr>
        <p:spPr>
          <a:xfrm flipH="1">
            <a:off x="4267199" y="4754313"/>
            <a:ext cx="1" cy="216493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446946" y="4028276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2446946" y="4572000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2445518" y="5181600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868828" y="4021508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868828" y="4565232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867400" y="5174832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5524" y="623102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192425" y="5878085"/>
            <a:ext cx="0" cy="156675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9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  <p:bldP spid="25" grpId="0"/>
      <p:bldP spid="27" grpId="0"/>
      <p:bldP spid="28" grpId="0"/>
      <p:bldP spid="40" grpId="0"/>
      <p:bldP spid="6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People Who Work With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150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/>
              <a:t>There are five classes of people associated with databases: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End users 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/>
              <a:t>Store and use data in DBMSs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/>
              <a:t>Usually not computer professionals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Application programmers 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/>
              <a:t>Develop applications that facilitate the usage of DBMSs for end-users 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/>
              <a:t>Computer professionals who know how to leverage host languages, query languages and DBMSs altogether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Database Administrators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(DBAs)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/>
              <a:t>Design the conceptual and physical schemas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/>
              <a:t>Ensure security and authorization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/>
              <a:t>Ensure data availability and recovery from failures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/>
              <a:t>Perform database tuning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Implementers</a:t>
            </a:r>
            <a:r>
              <a:rPr lang="en-US" sz="2200" dirty="0"/>
              <a:t> 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/>
              <a:t>Build DBMS software for vendors like IBM and Oracle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/>
              <a:t>Computer professionals who know how to build DBMS internals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Researchers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/>
              <a:t>Innovate new ideas which address evolving and new challenges/problems</a:t>
            </a:r>
          </a:p>
          <a:p>
            <a:pPr lvl="2">
              <a:buFont typeface="Wingdings" pitchFamily="2" charset="2"/>
              <a:buChar char="§"/>
            </a:pPr>
            <a:endParaRPr lang="en-US" sz="18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2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Architecture of a Relational DBMS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66800" y="1318543"/>
            <a:ext cx="1752600" cy="3810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Forms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24200" y="1318543"/>
            <a:ext cx="2362200" cy="3810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 Front Ends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5000" y="1311778"/>
            <a:ext cx="1752600" cy="3810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Interface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2303806"/>
            <a:ext cx="7239000" cy="3581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47800" y="2380006"/>
            <a:ext cx="5334000" cy="1219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8800" y="2532406"/>
            <a:ext cx="2133600" cy="3048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Executer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67200" y="2532406"/>
            <a:ext cx="2133600" cy="3048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28800" y="3142006"/>
            <a:ext cx="2133600" cy="3048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Evaluator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67200" y="3142006"/>
            <a:ext cx="2133599" cy="3048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1344" y="2523476"/>
            <a:ext cx="1212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</a:t>
            </a:r>
            <a:br>
              <a:rPr lang="en-US" dirty="0"/>
            </a:br>
            <a:r>
              <a:rPr lang="en-US" dirty="0"/>
              <a:t>Evaluation </a:t>
            </a:r>
            <a:br>
              <a:rPr lang="en-US" dirty="0"/>
            </a:br>
            <a:r>
              <a:rPr lang="en-US" dirty="0"/>
              <a:t>Engine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66999" y="3827806"/>
            <a:ext cx="3200401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 and Access Methods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66999" y="4373313"/>
            <a:ext cx="3200401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66998" y="4970806"/>
            <a:ext cx="3200401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Space Manager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5524" y="3827806"/>
            <a:ext cx="1447800" cy="152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91724" y="3904006"/>
            <a:ext cx="1295400" cy="6096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Manager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91724" y="4658172"/>
            <a:ext cx="1295400" cy="6096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 Manager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04546" y="3827806"/>
            <a:ext cx="1295400" cy="1524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 Manager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5256" y="5423541"/>
            <a:ext cx="211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Concurrency Control</a:t>
            </a:r>
          </a:p>
        </p:txBody>
      </p:sp>
      <p:sp>
        <p:nvSpPr>
          <p:cNvPr id="23" name="Can 22"/>
          <p:cNvSpPr/>
          <p:nvPr/>
        </p:nvSpPr>
        <p:spPr>
          <a:xfrm>
            <a:off x="2226892" y="5961406"/>
            <a:ext cx="3924301" cy="838200"/>
          </a:xfrm>
          <a:prstGeom prst="can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472686" y="6266206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Catalog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19675" y="6195840"/>
            <a:ext cx="116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Files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72166" y="6480836"/>
            <a:ext cx="109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39701" y="1857560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Commands</a:t>
            </a:r>
          </a:p>
        </p:txBody>
      </p:sp>
      <p:cxnSp>
        <p:nvCxnSpPr>
          <p:cNvPr id="4" name="Straight Arrow Connector 3"/>
          <p:cNvCxnSpPr>
            <a:stCxn id="5" idx="2"/>
          </p:cNvCxnSpPr>
          <p:nvPr/>
        </p:nvCxnSpPr>
        <p:spPr>
          <a:xfrm>
            <a:off x="1943100" y="1699543"/>
            <a:ext cx="2362200" cy="22183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</p:cNvCxnSpPr>
          <p:nvPr/>
        </p:nvCxnSpPr>
        <p:spPr>
          <a:xfrm>
            <a:off x="4305300" y="1699543"/>
            <a:ext cx="0" cy="22183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</p:cNvCxnSpPr>
          <p:nvPr/>
        </p:nvCxnSpPr>
        <p:spPr>
          <a:xfrm flipH="1">
            <a:off x="4305300" y="1692778"/>
            <a:ext cx="2286000" cy="22860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310641" y="2100844"/>
            <a:ext cx="0" cy="18288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39000" y="542186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DBMS</a:t>
            </a:r>
          </a:p>
        </p:txBody>
      </p:sp>
      <p:cxnSp>
        <p:nvCxnSpPr>
          <p:cNvPr id="42" name="Straight Arrow Connector 41"/>
          <p:cNvCxnSpPr>
            <a:stCxn id="27" idx="0"/>
          </p:cNvCxnSpPr>
          <p:nvPr/>
        </p:nvCxnSpPr>
        <p:spPr>
          <a:xfrm>
            <a:off x="3417284" y="6480836"/>
            <a:ext cx="181209" cy="8433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5" idx="3"/>
          </p:cNvCxnSpPr>
          <p:nvPr/>
        </p:nvCxnSpPr>
        <p:spPr>
          <a:xfrm flipH="1" flipV="1">
            <a:off x="3986726" y="6380506"/>
            <a:ext cx="485960" cy="70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1"/>
            <a:endCxn id="27" idx="3"/>
          </p:cNvCxnSpPr>
          <p:nvPr/>
        </p:nvCxnSpPr>
        <p:spPr>
          <a:xfrm flipH="1">
            <a:off x="3962401" y="6450872"/>
            <a:ext cx="510285" cy="21463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5" idx="0"/>
          </p:cNvCxnSpPr>
          <p:nvPr/>
        </p:nvCxnSpPr>
        <p:spPr>
          <a:xfrm>
            <a:off x="4267198" y="3599206"/>
            <a:ext cx="2" cy="228600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6" idx="0"/>
          </p:cNvCxnSpPr>
          <p:nvPr/>
        </p:nvCxnSpPr>
        <p:spPr>
          <a:xfrm>
            <a:off x="4267200" y="4216638"/>
            <a:ext cx="0" cy="156675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6" idx="2"/>
            <a:endCxn id="17" idx="0"/>
          </p:cNvCxnSpPr>
          <p:nvPr/>
        </p:nvCxnSpPr>
        <p:spPr>
          <a:xfrm flipH="1">
            <a:off x="4267199" y="4754313"/>
            <a:ext cx="1" cy="216493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446946" y="4028276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2446946" y="4572000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2445518" y="5181600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868828" y="4021508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868828" y="4565232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867400" y="5174832"/>
            <a:ext cx="2286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5524" y="623102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192425" y="5878085"/>
            <a:ext cx="0" cy="156675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62000" y="1163512"/>
            <a:ext cx="4876800" cy="937332"/>
          </a:xfrm>
          <a:prstGeom prst="rect">
            <a:avLst/>
          </a:prstGeom>
          <a:solidFill>
            <a:srgbClr val="FFFF00">
              <a:alpha val="8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End Users (e.g., university staff, travel agents, etc.)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679832" y="1163512"/>
            <a:ext cx="2314503" cy="937332"/>
          </a:xfrm>
          <a:prstGeom prst="rect">
            <a:avLst/>
          </a:prstGeom>
          <a:solidFill>
            <a:srgbClr val="FFFF00">
              <a:alpha val="8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Application Programmers &amp; DBAs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7986" y="2167572"/>
            <a:ext cx="7239000" cy="4657884"/>
          </a:xfrm>
          <a:prstGeom prst="rect">
            <a:avLst/>
          </a:prstGeom>
          <a:solidFill>
            <a:srgbClr val="FFFF00">
              <a:alpha val="8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Implementers and Researchers</a:t>
            </a:r>
          </a:p>
        </p:txBody>
      </p:sp>
    </p:spTree>
    <p:extLst>
      <p:ext uri="{BB962C8B-B14F-4D97-AF65-F5344CB8AC3E}">
        <p14:creationId xmlns:p14="http://schemas.microsoft.com/office/powerpoint/2010/main" val="133873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6" grpId="0" animBg="1"/>
      <p:bldP spid="4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392" y="1123674"/>
            <a:ext cx="7200900" cy="11144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i="1" dirty="0">
                <a:solidFill>
                  <a:srgbClr val="C00000"/>
                </a:solidFill>
              </a:rPr>
              <a:t>What are we still working on?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844" y="2238099"/>
            <a:ext cx="6573566" cy="335207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1350" dirty="0"/>
              <a:t>Why Are You Taking this Course?</a:t>
            </a:r>
          </a:p>
          <a:p>
            <a:pPr>
              <a:lnSpc>
                <a:spcPct val="120000"/>
              </a:lnSpc>
            </a:pPr>
            <a:r>
              <a:rPr lang="en-US" altLang="zh-CN" sz="1350" dirty="0"/>
              <a:t>Relational DBMS was invented in early 70’s, and now 50+ billion mature industry</a:t>
            </a:r>
          </a:p>
          <a:p>
            <a:pPr>
              <a:lnSpc>
                <a:spcPct val="120000"/>
              </a:lnSpc>
            </a:pPr>
            <a:r>
              <a:rPr lang="en-US" altLang="zh-CN" sz="1350" i="1" dirty="0">
                <a:solidFill>
                  <a:srgbClr val="C00000"/>
                </a:solidFill>
              </a:rPr>
              <a:t>What are we still working on?</a:t>
            </a:r>
            <a:endParaRPr lang="en-US" altLang="zh-CN" sz="1350" dirty="0"/>
          </a:p>
          <a:p>
            <a:pPr lvl="1">
              <a:lnSpc>
                <a:spcPct val="125000"/>
              </a:lnSpc>
            </a:pPr>
            <a:r>
              <a:rPr lang="en-US" altLang="zh-CN" sz="1200" b="1" dirty="0">
                <a:solidFill>
                  <a:srgbClr val="FF0000"/>
                </a:solidFill>
              </a:rPr>
              <a:t>Database</a:t>
            </a:r>
            <a:endParaRPr lang="en-US" altLang="zh-CN" sz="1200" b="1" dirty="0">
              <a:solidFill>
                <a:srgbClr val="FF0000"/>
              </a:solidFill>
              <a:hlinkClick r:id="rId2"/>
            </a:endParaRPr>
          </a:p>
          <a:p>
            <a:pPr lvl="2">
              <a:lnSpc>
                <a:spcPct val="125000"/>
              </a:lnSpc>
            </a:pPr>
            <a:r>
              <a:rPr lang="en-US" altLang="zh-CN" sz="1050" dirty="0">
                <a:hlinkClick r:id="rId2"/>
              </a:rPr>
              <a:t>http://www.youtube.com/watch?v=Q2GMtIuaNzU</a:t>
            </a:r>
            <a:endParaRPr lang="en-US" altLang="zh-CN" sz="1050" dirty="0"/>
          </a:p>
          <a:p>
            <a:pPr lvl="1">
              <a:lnSpc>
                <a:spcPct val="125000"/>
              </a:lnSpc>
            </a:pPr>
            <a:r>
              <a:rPr lang="en-US" altLang="zh-CN" sz="1200" b="1" dirty="0">
                <a:solidFill>
                  <a:srgbClr val="FF0000"/>
                </a:solidFill>
              </a:rPr>
              <a:t>Big data</a:t>
            </a:r>
            <a:endParaRPr lang="en-US" sz="1200" b="1" dirty="0">
              <a:solidFill>
                <a:srgbClr val="FF0000"/>
              </a:solidFill>
              <a:hlinkClick r:id="rId3"/>
            </a:endParaRPr>
          </a:p>
          <a:p>
            <a:pPr lvl="2">
              <a:lnSpc>
                <a:spcPct val="125000"/>
              </a:lnSpc>
            </a:pPr>
            <a:r>
              <a:rPr lang="en-US" sz="1050" dirty="0">
                <a:hlinkClick r:id="rId3"/>
              </a:rPr>
              <a:t>http://www.youtube.com/watch?v=LrNlZ7-SMPk</a:t>
            </a:r>
            <a:endParaRPr lang="en-US" altLang="zh-CN" sz="1050" dirty="0"/>
          </a:p>
          <a:p>
            <a:pPr>
              <a:lnSpc>
                <a:spcPct val="125000"/>
              </a:lnSpc>
            </a:pPr>
            <a:r>
              <a:rPr lang="en-US" altLang="zh-CN" sz="1350" dirty="0"/>
              <a:t>Are you interested more in being</a:t>
            </a:r>
          </a:p>
          <a:p>
            <a:pPr lvl="1">
              <a:lnSpc>
                <a:spcPct val="125000"/>
              </a:lnSpc>
            </a:pPr>
            <a:r>
              <a:rPr lang="en-US" altLang="zh-CN" sz="1200" dirty="0"/>
              <a:t>An </a:t>
            </a:r>
            <a:r>
              <a:rPr lang="en-US" altLang="zh-CN" sz="1200" b="1" dirty="0">
                <a:solidFill>
                  <a:srgbClr val="7D0900"/>
                </a:solidFill>
              </a:rPr>
              <a:t>IT guru </a:t>
            </a:r>
            <a:r>
              <a:rPr lang="en-US" altLang="zh-CN" sz="1200" dirty="0"/>
              <a:t>at Goldman-Sachs or Boeing?</a:t>
            </a:r>
          </a:p>
          <a:p>
            <a:pPr lvl="1">
              <a:lnSpc>
                <a:spcPct val="125000"/>
              </a:lnSpc>
            </a:pPr>
            <a:r>
              <a:rPr lang="en-US" altLang="zh-CN" sz="1200" dirty="0"/>
              <a:t>A </a:t>
            </a:r>
            <a:r>
              <a:rPr lang="en-US" altLang="zh-CN" sz="1200" b="1" dirty="0">
                <a:solidFill>
                  <a:srgbClr val="7D0900"/>
                </a:solidFill>
              </a:rPr>
              <a:t>system developer </a:t>
            </a:r>
            <a:r>
              <a:rPr lang="en-US" altLang="zh-CN" sz="1200" dirty="0"/>
              <a:t>at Oracle or Google?</a:t>
            </a:r>
          </a:p>
          <a:p>
            <a:pPr lvl="1">
              <a:lnSpc>
                <a:spcPct val="125000"/>
              </a:lnSpc>
            </a:pPr>
            <a:r>
              <a:rPr lang="en-US" altLang="zh-CN" sz="1200" dirty="0"/>
              <a:t>A </a:t>
            </a:r>
            <a:r>
              <a:rPr lang="en-US" altLang="zh-CN" sz="1200" b="1" dirty="0">
                <a:solidFill>
                  <a:srgbClr val="7D0900"/>
                </a:solidFill>
              </a:rPr>
              <a:t>data scientist </a:t>
            </a:r>
            <a:r>
              <a:rPr lang="en-US" altLang="zh-CN" sz="1200" dirty="0"/>
              <a:t>at Facebook or Uber?</a:t>
            </a:r>
          </a:p>
          <a:p>
            <a:pPr lvl="1">
              <a:lnSpc>
                <a:spcPct val="125000"/>
              </a:lnSpc>
            </a:pPr>
            <a:r>
              <a:rPr lang="en-US" altLang="zh-CN" sz="1200" dirty="0"/>
              <a:t>A </a:t>
            </a:r>
            <a:r>
              <a:rPr lang="en-US" altLang="zh-CN" sz="1200" b="1" dirty="0">
                <a:solidFill>
                  <a:srgbClr val="7D0900"/>
                </a:solidFill>
              </a:rPr>
              <a:t>DB pro or researcher </a:t>
            </a:r>
            <a:r>
              <a:rPr lang="en-US" altLang="zh-CN" sz="1200" dirty="0"/>
              <a:t>in Microsoft research or IBM research?</a:t>
            </a:r>
          </a:p>
          <a:p>
            <a:pPr lvl="1">
              <a:lnSpc>
                <a:spcPct val="125000"/>
              </a:lnSpc>
            </a:pPr>
            <a:r>
              <a:rPr lang="en-US" altLang="zh-CN" sz="1500" dirty="0"/>
              <a:t>A </a:t>
            </a:r>
            <a:r>
              <a:rPr lang="en-US" altLang="zh-CN" sz="1500" b="1" dirty="0">
                <a:solidFill>
                  <a:srgbClr val="7D0900"/>
                </a:solidFill>
              </a:rPr>
              <a:t>professor</a:t>
            </a:r>
            <a:r>
              <a:rPr lang="en-US" altLang="zh-CN" sz="1500" dirty="0">
                <a:solidFill>
                  <a:srgbClr val="7D0900"/>
                </a:solidFill>
              </a:rPr>
              <a:t> </a:t>
            </a:r>
            <a:r>
              <a:rPr lang="en-US" altLang="zh-CN" sz="1500" dirty="0"/>
              <a:t>exploring the most exciting, and fastest growing area in 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70603-986F-41E1-A763-220BA9CA5E18}" type="slidenum"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  <a:ea typeface="宋体" panose="02010600030101010101" pitchFamily="2" charset="-122"/>
                <a:cs typeface="Arial" pitchFamily="34" charset="0"/>
              </a:rPr>
              <a:pPr>
                <a:defRPr/>
              </a:pPr>
              <a:t>57</a:t>
            </a:fld>
            <a:r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  <a:ea typeface="宋体" panose="02010600030101010101" pitchFamily="2" charset="-122"/>
                <a:cs typeface="Arial" pitchFamily="34" charset="0"/>
              </a:rPr>
              <a:t> 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  <a:ea typeface="宋体" panose="02010600030101010101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338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70603-986F-41E1-A763-220BA9CA5E18}" type="slidenum"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  <a:ea typeface="宋体" panose="02010600030101010101" pitchFamily="2" charset="-122"/>
                <a:cs typeface="Arial" pitchFamily="34" charset="0"/>
              </a:rPr>
              <a:pPr>
                <a:defRPr/>
              </a:pPr>
              <a:t>58</a:t>
            </a:fld>
            <a:r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  <a:ea typeface="宋体" panose="02010600030101010101" pitchFamily="2" charset="-122"/>
                <a:cs typeface="Arial" pitchFamily="34" charset="0"/>
              </a:rPr>
              <a:t> 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  <a:ea typeface="宋体" panose="02010600030101010101" pitchFamily="2" charset="-122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99" y="1855712"/>
            <a:ext cx="4120985" cy="1590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3483006"/>
            <a:ext cx="6534726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5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024" y="503826"/>
            <a:ext cx="7200900" cy="1114425"/>
          </a:xfrm>
        </p:spPr>
        <p:txBody>
          <a:bodyPr/>
          <a:lstStyle/>
          <a:p>
            <a:r>
              <a:rPr lang="en-US" dirty="0"/>
              <a:t>In Science – Turing Awardees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0886" y="5842252"/>
            <a:ext cx="279038" cy="219221"/>
          </a:xfrm>
        </p:spPr>
        <p:txBody>
          <a:bodyPr/>
          <a:lstStyle/>
          <a:p>
            <a:pPr>
              <a:defRPr/>
            </a:pPr>
            <a:fld id="{0A970603-986F-41E1-A763-220BA9CA5E18}" type="slidenum"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  <a:ea typeface="宋体" panose="02010600030101010101" pitchFamily="2" charset="-122"/>
                <a:cs typeface="Arial" pitchFamily="34" charset="0"/>
              </a:rPr>
              <a:pPr>
                <a:defRPr/>
              </a:pPr>
              <a:t>59</a:t>
            </a:fld>
            <a:r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  <a:ea typeface="宋体" panose="02010600030101010101" pitchFamily="2" charset="-122"/>
                <a:cs typeface="Arial" pitchFamily="34" charset="0"/>
              </a:rPr>
              <a:t> 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  <a:ea typeface="宋体" panose="02010600030101010101" pitchFamily="2" charset="-122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689" y="4085709"/>
            <a:ext cx="1210541" cy="1084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970" y="2346195"/>
            <a:ext cx="1210540" cy="1216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14" y="4087961"/>
            <a:ext cx="1195007" cy="1129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0" y="2435739"/>
            <a:ext cx="1241779" cy="1173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5068" y="2494529"/>
            <a:ext cx="193262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cap="all" dirty="0">
                <a:solidFill>
                  <a:srgbClr val="00B0F0"/>
                </a:solidFill>
                <a:latin typeface="Arial" charset="0"/>
                <a:ea typeface="宋体" charset="-122"/>
              </a:rPr>
              <a:t>CHARLES BACHMAN, 1973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cap="all" dirty="0">
                <a:latin typeface="Arial" charset="0"/>
                <a:ea typeface="宋体" charset="-122"/>
              </a:rPr>
              <a:t>- </a:t>
            </a:r>
            <a:r>
              <a:rPr lang="en-US" sz="675" b="1" dirty="0">
                <a:latin typeface="Arial" charset="0"/>
                <a:ea typeface="宋体" charset="-122"/>
              </a:rPr>
              <a:t>Known for his work in the early development of database management systems.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32297" y="2498519"/>
            <a:ext cx="1855113" cy="79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cap="all" dirty="0">
                <a:solidFill>
                  <a:srgbClr val="00B0F0"/>
                </a:solidFill>
                <a:latin typeface="Arial" charset="0"/>
                <a:ea typeface="宋体" charset="-122"/>
              </a:rPr>
              <a:t>Edgar </a:t>
            </a:r>
            <a:r>
              <a:rPr lang="en-US" sz="1050" b="1" cap="all" dirty="0" err="1">
                <a:solidFill>
                  <a:srgbClr val="00B0F0"/>
                </a:solidFill>
                <a:latin typeface="Arial" charset="0"/>
                <a:ea typeface="宋体" charset="-122"/>
              </a:rPr>
              <a:t>codd</a:t>
            </a:r>
            <a:r>
              <a:rPr lang="en-US" sz="1050" b="1" cap="all" dirty="0">
                <a:solidFill>
                  <a:srgbClr val="00B0F0"/>
                </a:solidFill>
                <a:latin typeface="Arial" charset="0"/>
                <a:ea typeface="宋体" charset="-122"/>
              </a:rPr>
              <a:t>, 1981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  <a:ea typeface="宋体" charset="-122"/>
              </a:rPr>
              <a:t>-</a:t>
            </a:r>
            <a:r>
              <a:rPr lang="en-US" sz="825" b="1" dirty="0">
                <a:solidFill>
                  <a:prstClr val="black"/>
                </a:solidFill>
                <a:latin typeface="Arial" charset="0"/>
                <a:ea typeface="宋体" charset="-122"/>
              </a:rPr>
              <a:t>Invented Relational model</a:t>
            </a:r>
            <a:r>
              <a:rPr lang="en-US" sz="825" dirty="0">
                <a:solidFill>
                  <a:prstClr val="black"/>
                </a:solidFill>
                <a:latin typeface="Arial" charset="0"/>
                <a:ea typeface="宋体" charset="-122"/>
              </a:rPr>
              <a:t> (</a:t>
            </a:r>
            <a:r>
              <a:rPr lang="en-US" sz="825" b="1" dirty="0">
                <a:solidFill>
                  <a:prstClr val="black"/>
                </a:solidFill>
                <a:latin typeface="Arial" charset="0"/>
                <a:ea typeface="宋体" charset="-122"/>
              </a:rPr>
              <a:t>RM</a:t>
            </a:r>
            <a:r>
              <a:rPr lang="en-US" sz="825" dirty="0">
                <a:solidFill>
                  <a:prstClr val="black"/>
                </a:solidFill>
                <a:latin typeface="Arial" charset="0"/>
                <a:ea typeface="宋体" charset="-122"/>
              </a:rPr>
              <a:t>), the theoretical basis for relational databases and relational database management systems.</a:t>
            </a:r>
            <a:endParaRPr lang="en-US" sz="825" b="1" dirty="0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7268" y="4168745"/>
            <a:ext cx="1736867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cap="all" dirty="0">
                <a:solidFill>
                  <a:srgbClr val="00B0F0"/>
                </a:solidFill>
                <a:latin typeface="Arial" charset="0"/>
                <a:ea typeface="宋体" charset="-122"/>
              </a:rPr>
              <a:t>James Gray, 1998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cap="all" dirty="0">
                <a:latin typeface="Arial" charset="0"/>
                <a:ea typeface="宋体" charset="-122"/>
              </a:rPr>
              <a:t>-</a:t>
            </a:r>
            <a:r>
              <a:rPr lang="en-US" sz="825" b="1" dirty="0">
                <a:latin typeface="Arial" charset="0"/>
                <a:ea typeface="宋体" charset="-122"/>
              </a:rPr>
              <a:t>For seminal contributions to database and transaction processing research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4675" y="4110761"/>
            <a:ext cx="1855114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cap="all" dirty="0">
                <a:solidFill>
                  <a:srgbClr val="00B0F0"/>
                </a:solidFill>
                <a:latin typeface="Arial" charset="0"/>
                <a:ea typeface="宋体" charset="-122"/>
              </a:rPr>
              <a:t>Michael </a:t>
            </a:r>
            <a:r>
              <a:rPr lang="en-US" sz="825" b="1" cap="all" dirty="0" err="1">
                <a:solidFill>
                  <a:srgbClr val="00B0F0"/>
                </a:solidFill>
                <a:latin typeface="Arial" charset="0"/>
                <a:ea typeface="宋体" charset="-122"/>
              </a:rPr>
              <a:t>stonebraker</a:t>
            </a:r>
            <a:r>
              <a:rPr lang="en-US" sz="825" b="1" cap="all" dirty="0">
                <a:solidFill>
                  <a:srgbClr val="00B0F0"/>
                </a:solidFill>
                <a:latin typeface="Arial" charset="0"/>
                <a:ea typeface="宋体" charset="-122"/>
              </a:rPr>
              <a:t>, 2014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dirty="0">
                <a:latin typeface="Arial" charset="0"/>
                <a:ea typeface="宋体" charset="-122"/>
              </a:rPr>
              <a:t>-Research and products are central to many relational database systems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89673" y="1722948"/>
            <a:ext cx="633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US" sz="1200" b="1" dirty="0">
                <a:solidFill>
                  <a:srgbClr val="222222"/>
                </a:solidFill>
                <a:latin typeface="Arial" panose="020B0604020202020204" pitchFamily="34" charset="0"/>
              </a:rPr>
              <a:t>ACM A.M. Turing Award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is an annual prize given by the </a:t>
            </a: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" tooltip="Association for Computing Machinery"/>
              </a:rPr>
              <a:t>Association for Computing Machinery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(ACM) to an individual selected for contributions "of lasting and major technical importance to the computer field"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133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143000"/>
          </a:xfrm>
        </p:spPr>
        <p:txBody>
          <a:bodyPr/>
          <a:lstStyle/>
          <a:p>
            <a:r>
              <a:rPr lang="en-US" dirty="0"/>
              <a:t>Using Diverse Interfaces &amp; Devices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54445" y="5451386"/>
            <a:ext cx="7560594" cy="69850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also want to access, share and process our data from all of our devices, </a:t>
            </a:r>
            <a:r>
              <a:rPr lang="en-US" b="1" dirty="0"/>
              <a:t>anytime, anywhere</a:t>
            </a:r>
            <a:r>
              <a:rPr lang="en-US" dirty="0"/>
              <a:t>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62000" y="1371599"/>
            <a:ext cx="2590800" cy="1806605"/>
            <a:chOff x="762000" y="1371599"/>
            <a:chExt cx="2590800" cy="1806605"/>
          </a:xfrm>
        </p:grpSpPr>
        <p:pic>
          <p:nvPicPr>
            <p:cNvPr id="2052" name="Picture 4" descr="http://images.apple.com/imac/images/overview_new2_20110426.pn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2000" y="1371599"/>
              <a:ext cx="762000" cy="1436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://www.microsoft.com/windows/pc-scout/pcImages/f5f6f14c-6d1f-e011-aa50-02bf9d3bf32a/f5f6f14c-6d1f-e011-aa50-02bf9d3bf32a_front_medium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587810"/>
              <a:ext cx="1600200" cy="1220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406071" y="2870427"/>
              <a:ext cx="1451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Computers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2340" y="3581400"/>
            <a:ext cx="2776660" cy="1311076"/>
            <a:chOff x="652340" y="3581400"/>
            <a:chExt cx="2776660" cy="1311076"/>
          </a:xfrm>
        </p:grpSpPr>
        <p:pic>
          <p:nvPicPr>
            <p:cNvPr id="2060" name="Picture 12" descr="http://techalites.com/wp-content/gallery/samsung-ln32a550/samsung-ln32a550-3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0" y="3581400"/>
              <a:ext cx="1137557" cy="120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static.ddmcdn.com/gif/home-theater-1a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141" y="3629660"/>
              <a:ext cx="1462859" cy="97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110447" y="4584699"/>
              <a:ext cx="2183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Consumer Electronics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72200" y="3505200"/>
            <a:ext cx="3200401" cy="1403121"/>
            <a:chOff x="5333999" y="3549879"/>
            <a:chExt cx="3200401" cy="1403121"/>
          </a:xfrm>
        </p:grpSpPr>
        <p:pic>
          <p:nvPicPr>
            <p:cNvPr id="3" name="Picture 4" descr="http://archrecord.construction.com/innovation/4_Products/images/0310_10.jp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999" y="3549879"/>
              <a:ext cx="1388246" cy="1403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350517" y="4056350"/>
              <a:ext cx="2183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…and even appliances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13034" y="1143000"/>
            <a:ext cx="3449966" cy="1801505"/>
            <a:chOff x="5279446" y="1587810"/>
            <a:chExt cx="3449966" cy="1801505"/>
          </a:xfrm>
        </p:grpSpPr>
        <p:grpSp>
          <p:nvGrpSpPr>
            <p:cNvPr id="4" name="Group 3"/>
            <p:cNvGrpSpPr/>
            <p:nvPr/>
          </p:nvGrpSpPr>
          <p:grpSpPr>
            <a:xfrm>
              <a:off x="6078328" y="1587810"/>
              <a:ext cx="1953604" cy="1801505"/>
              <a:chOff x="5975216" y="1424374"/>
              <a:chExt cx="2192516" cy="2021817"/>
            </a:xfrm>
          </p:grpSpPr>
          <p:pic>
            <p:nvPicPr>
              <p:cNvPr id="5" name="Picture 6" descr="http://www.blogcdn.com/www.engadget.com/media/2010/01/zz7401-27-10ipade132b0.jpg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9444" y="1424374"/>
                <a:ext cx="1363491" cy="1652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5975216" y="1942340"/>
                <a:ext cx="2192516" cy="1503851"/>
                <a:chOff x="4152563" y="2491758"/>
                <a:chExt cx="3640986" cy="2460289"/>
              </a:xfrm>
            </p:grpSpPr>
            <p:pic>
              <p:nvPicPr>
                <p:cNvPr id="7" name="Picture 2" descr="http://www.maclife.com/files/u129772/2010/07/iphonefrontside_full.jpg"/>
                <p:cNvPicPr>
                  <a:picLocks noChangeAspect="1" noChangeArrowheads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9460" y="2491758"/>
                  <a:ext cx="1124089" cy="17748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4152563" y="4386949"/>
                  <a:ext cx="3299303" cy="565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Mobile Devices</a:t>
                  </a:r>
                </a:p>
              </p:txBody>
            </p:sp>
          </p:grpSp>
        </p:grpSp>
        <p:pic>
          <p:nvPicPr>
            <p:cNvPr id="2054" name="Picture 6" descr="http://files.softicons.com/download/computer-icons/web-devices-icons-by-iconshock/png/512/black-berry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446" y="2115200"/>
              <a:ext cx="834946" cy="834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rmreview.com.my/wp-content/uploads/2011/04/TOP-TEN-POPULAR-ANDROID-PHONE.jpg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53401" y="2049336"/>
              <a:ext cx="576011" cy="96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3730407" y="2867411"/>
            <a:ext cx="2362200" cy="2288519"/>
            <a:chOff x="3733800" y="2819400"/>
            <a:chExt cx="2362200" cy="2288519"/>
          </a:xfrm>
        </p:grpSpPr>
        <p:pic>
          <p:nvPicPr>
            <p:cNvPr id="14" name="Picture 2" descr="http://venturebeat.files.wordpress.com/2011/11/jawbone-up-ios.jpg?w=558&amp;h=9999&amp;crop=0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7151" y="2819400"/>
              <a:ext cx="870984" cy="1198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www.displayblog.com/wp-content/uploads/2010/11/Griffin_Slap_iPod_Nano_Wristwatch_Case.jp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524" y="3469577"/>
              <a:ext cx="1456476" cy="1096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733800" y="4584699"/>
              <a:ext cx="2183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Personal Monitors and Sensors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11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The Grand Challenges of Data Management</a:t>
            </a:r>
            <a:endParaRPr lang="zh-CN" alt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314" y="1998727"/>
            <a:ext cx="6590110" cy="3908801"/>
          </a:xfrm>
        </p:spPr>
        <p:txBody>
          <a:bodyPr/>
          <a:lstStyle/>
          <a:p>
            <a:r>
              <a:rPr lang="en-US" altLang="zh-CN" dirty="0"/>
              <a:t>What is the ultimately advanced DB?</a:t>
            </a:r>
          </a:p>
          <a:p>
            <a:pPr lvl="1"/>
            <a:r>
              <a:rPr lang="en-US" altLang="zh-CN" sz="1500" dirty="0"/>
              <a:t>Data</a:t>
            </a:r>
            <a:r>
              <a:rPr lang="en-US" altLang="zh-CN" sz="1500" b="1" dirty="0"/>
              <a:t> </a:t>
            </a:r>
            <a:r>
              <a:rPr lang="en-US" altLang="zh-CN" sz="1500" dirty="0"/>
              <a:t>of </a:t>
            </a:r>
            <a:r>
              <a:rPr lang="en-US" altLang="zh-CN" sz="1500" b="1" dirty="0">
                <a:solidFill>
                  <a:srgbClr val="00B0F0"/>
                </a:solidFill>
              </a:rPr>
              <a:t>all sorts-</a:t>
            </a:r>
            <a:r>
              <a:rPr lang="en-US" altLang="zh-CN" sz="1500" dirty="0"/>
              <a:t>-- Prevalent on the Web!</a:t>
            </a:r>
            <a:endParaRPr lang="zh-CN" altLang="en-US" sz="1500" dirty="0">
              <a:solidFill>
                <a:srgbClr val="C00000"/>
              </a:solidFill>
            </a:endParaRPr>
          </a:p>
          <a:p>
            <a:pPr lvl="1"/>
            <a:r>
              <a:rPr lang="en-US" altLang="zh-CN" sz="1500" dirty="0"/>
              <a:t>What have you been </a:t>
            </a:r>
            <a:r>
              <a:rPr lang="en-US" altLang="zh-CN" sz="1500" i="1" dirty="0"/>
              <a:t>searching </a:t>
            </a:r>
            <a:r>
              <a:rPr lang="en-US" altLang="zh-CN" sz="1500" dirty="0"/>
              <a:t>lately?</a:t>
            </a:r>
          </a:p>
          <a:p>
            <a:pPr lvl="1"/>
            <a:r>
              <a:rPr lang="en-US" altLang="zh-CN" sz="1500" dirty="0"/>
              <a:t>What you search is what you want?</a:t>
            </a:r>
          </a:p>
          <a:p>
            <a:r>
              <a:rPr lang="en-US" altLang="zh-CN" dirty="0"/>
              <a:t>New challenges naturally arise</a:t>
            </a:r>
            <a:endParaRPr lang="en-US" altLang="zh-CN" b="0" dirty="0"/>
          </a:p>
          <a:p>
            <a:pPr lvl="1"/>
            <a:r>
              <a:rPr lang="en-US" altLang="zh-CN" sz="1500" dirty="0"/>
              <a:t>structured vs. unstructured data</a:t>
            </a:r>
          </a:p>
          <a:p>
            <a:pPr lvl="1"/>
            <a:r>
              <a:rPr lang="en-US" altLang="zh-CN" sz="1500" dirty="0"/>
              <a:t>querying vs. analysis vs. mining vs. learning</a:t>
            </a:r>
          </a:p>
          <a:p>
            <a:pPr lvl="1"/>
            <a:r>
              <a:rPr lang="en-US" altLang="zh-CN" sz="1500" dirty="0"/>
              <a:t>closed “base” vs. the open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70603-986F-41E1-A763-220BA9CA5E18}" type="slidenum">
              <a:rPr lang="zh-CN" altLang="en-US" smtClean="0"/>
              <a:pPr>
                <a:defRPr/>
              </a:pPr>
              <a:t>60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901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0202"/>
            <a:ext cx="7543800" cy="67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15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We live in a world of data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The explosion of data is occurring along the 3Vs dimensions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DBMSs are needed for ensuring logical and physical data independence and ACID properties, among others 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The data in a DBMS is described at three levels of abstraction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A DBMS typically has a layered architecture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7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Studying DBMSs is one of the broadest and most exciting areas in computer science!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This course provides an in-depth treatment of DBMSs with an emphasis on how to </a:t>
            </a:r>
            <a:r>
              <a:rPr lang="en-US" sz="2400" i="1" dirty="0"/>
              <a:t>design</a:t>
            </a:r>
            <a:r>
              <a:rPr lang="en-US" sz="2400" dirty="0"/>
              <a:t>, </a:t>
            </a:r>
            <a:r>
              <a:rPr lang="en-US" sz="2400" i="1" dirty="0"/>
              <a:t>create</a:t>
            </a:r>
            <a:r>
              <a:rPr lang="en-US" sz="2400" dirty="0"/>
              <a:t>, </a:t>
            </a:r>
            <a:r>
              <a:rPr lang="en-US" sz="2400" i="1" dirty="0"/>
              <a:t>refine</a:t>
            </a:r>
            <a:r>
              <a:rPr lang="en-US" sz="2400" dirty="0"/>
              <a:t>, </a:t>
            </a:r>
            <a:r>
              <a:rPr lang="en-US" sz="2400" i="1" dirty="0"/>
              <a:t>use</a:t>
            </a:r>
            <a:r>
              <a:rPr lang="en-US" sz="2400" dirty="0"/>
              <a:t> and </a:t>
            </a:r>
            <a:r>
              <a:rPr lang="en-US" sz="2400" i="1" dirty="0"/>
              <a:t>build</a:t>
            </a:r>
            <a:r>
              <a:rPr lang="en-US" sz="2400" dirty="0"/>
              <a:t> DBMSs and real-world enterprise databases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Various classes of people who work with databases hold responsible jobs and are well-paid! 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8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/>
              <a:t>Data is Becoming Critical to Our Lives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1999" y="2116359"/>
            <a:ext cx="2226785" cy="5142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1" numCol="1" spcCol="1270" anchor="ctr" anchorCtr="0">
            <a:noAutofit/>
          </a:bodyPr>
          <a:lstStyle/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/>
              <a:t>Health</a:t>
            </a:r>
          </a:p>
        </p:txBody>
      </p:sp>
      <p:sp>
        <p:nvSpPr>
          <p:cNvPr id="7" name="Oval 6"/>
          <p:cNvSpPr/>
          <p:nvPr/>
        </p:nvSpPr>
        <p:spPr>
          <a:xfrm>
            <a:off x="2731669" y="2116361"/>
            <a:ext cx="514229" cy="514229"/>
          </a:xfrm>
          <a:prstGeom prst="ellipse">
            <a:avLst/>
          </a:prstGeom>
          <a:blipFill dpi="0" rotWithShape="1">
            <a:blip r:embed="rId3"/>
            <a:srcRect/>
            <a:stretch>
              <a:fillRect l="-24653" r="-24653"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/>
          <p:cNvSpPr/>
          <p:nvPr/>
        </p:nvSpPr>
        <p:spPr>
          <a:xfrm>
            <a:off x="761999" y="2784090"/>
            <a:ext cx="2226785" cy="5142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1" numCol="1" spcCol="1270" anchor="ctr" anchorCtr="0">
            <a:noAutofit/>
          </a:bodyPr>
          <a:lstStyle/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/>
              <a:t>Education</a:t>
            </a:r>
          </a:p>
        </p:txBody>
      </p:sp>
      <p:sp>
        <p:nvSpPr>
          <p:cNvPr id="9" name="Oval 8"/>
          <p:cNvSpPr/>
          <p:nvPr/>
        </p:nvSpPr>
        <p:spPr>
          <a:xfrm>
            <a:off x="2716429" y="2749078"/>
            <a:ext cx="514229" cy="514229"/>
          </a:xfrm>
          <a:prstGeom prst="ellipse">
            <a:avLst/>
          </a:prstGeom>
          <a:blipFill dpi="0" rotWithShape="1">
            <a:blip r:embed="rId4"/>
            <a:srcRect/>
            <a:stretch>
              <a:fillRect t="-5970" b="-597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/>
          <p:cNvSpPr/>
          <p:nvPr/>
        </p:nvSpPr>
        <p:spPr>
          <a:xfrm>
            <a:off x="761999" y="3451820"/>
            <a:ext cx="2226785" cy="5142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0" numCol="1" spcCol="1270" anchor="ctr" anchorCtr="0">
            <a:noAutofit/>
          </a:bodyPr>
          <a:lstStyle/>
          <a:p>
            <a:pPr lvl="0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/>
              <a:t>Environment</a:t>
            </a:r>
          </a:p>
        </p:txBody>
      </p:sp>
      <p:sp>
        <p:nvSpPr>
          <p:cNvPr id="11" name="Oval 10"/>
          <p:cNvSpPr/>
          <p:nvPr/>
        </p:nvSpPr>
        <p:spPr>
          <a:xfrm>
            <a:off x="2731669" y="3451822"/>
            <a:ext cx="514229" cy="51422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5850194" y="2116361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0" numCol="1" spcCol="1270" anchor="ctr" anchorCtr="0">
            <a:noAutofit/>
          </a:bodyPr>
          <a:lstStyle/>
          <a:p>
            <a:pPr lvl="0" algn="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/>
              <a:t>Science</a:t>
            </a:r>
          </a:p>
        </p:txBody>
      </p:sp>
      <p:sp>
        <p:nvSpPr>
          <p:cNvPr id="13" name="Oval 12"/>
          <p:cNvSpPr/>
          <p:nvPr/>
        </p:nvSpPr>
        <p:spPr>
          <a:xfrm>
            <a:off x="5593079" y="2116362"/>
            <a:ext cx="514229" cy="514229"/>
          </a:xfrm>
          <a:prstGeom prst="ellipse">
            <a:avLst/>
          </a:prstGeom>
          <a:blipFill dpi="0" rotWithShape="1">
            <a:blip r:embed="rId6"/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5850194" y="2784092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0" numCol="1" spcCol="1270" anchor="ctr" anchorCtr="0">
            <a:noAutofit/>
          </a:bodyPr>
          <a:lstStyle/>
          <a:p>
            <a:pPr lvl="0" algn="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/>
              <a:t>Work</a:t>
            </a:r>
          </a:p>
        </p:txBody>
      </p:sp>
      <p:sp>
        <p:nvSpPr>
          <p:cNvPr id="15" name="Oval 14"/>
          <p:cNvSpPr/>
          <p:nvPr/>
        </p:nvSpPr>
        <p:spPr>
          <a:xfrm>
            <a:off x="5593079" y="2784093"/>
            <a:ext cx="514229" cy="514229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5850194" y="3451823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7" bIns="87630" numCol="1" spcCol="1270" anchor="ctr" anchorCtr="0">
            <a:noAutofit/>
          </a:bodyPr>
          <a:lstStyle/>
          <a:p>
            <a:pPr lvl="0" algn="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/>
              <a:t>Finance</a:t>
            </a:r>
          </a:p>
        </p:txBody>
      </p:sp>
      <p:sp>
        <p:nvSpPr>
          <p:cNvPr id="17" name="Oval 16"/>
          <p:cNvSpPr/>
          <p:nvPr/>
        </p:nvSpPr>
        <p:spPr>
          <a:xfrm>
            <a:off x="5593079" y="3451824"/>
            <a:ext cx="514229" cy="514229"/>
          </a:xfrm>
          <a:prstGeom prst="ellipse">
            <a:avLst/>
          </a:prstGeom>
          <a:blipFill dpi="0" rotWithShape="1">
            <a:blip r:embed="rId8"/>
            <a:srcRect/>
            <a:stretch>
              <a:fillRect l="-18909" t="2371" r="-21279" b="-237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3420506" y="4724403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7" bIns="87630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/>
              <a:t>… and more</a:t>
            </a:r>
          </a:p>
        </p:txBody>
      </p:sp>
      <p:sp>
        <p:nvSpPr>
          <p:cNvPr id="19" name="Oval 18"/>
          <p:cNvSpPr/>
          <p:nvPr/>
        </p:nvSpPr>
        <p:spPr>
          <a:xfrm>
            <a:off x="3163391" y="4724404"/>
            <a:ext cx="514229" cy="514229"/>
          </a:xfrm>
          <a:prstGeom prst="ellipse">
            <a:avLst/>
          </a:prstGeom>
          <a:blipFill dpi="0" rotWithShape="1">
            <a:blip r:embed="rId9"/>
            <a:srcRect/>
            <a:stretch>
              <a:fillRect l="-25949" r="-2594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Oval 4"/>
          <p:cNvSpPr/>
          <p:nvPr/>
        </p:nvSpPr>
        <p:spPr>
          <a:xfrm>
            <a:off x="3733799" y="2241107"/>
            <a:ext cx="1600200" cy="160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Domains of Data</a:t>
            </a:r>
          </a:p>
        </p:txBody>
      </p:sp>
    </p:spTree>
    <p:extLst>
      <p:ext uri="{BB962C8B-B14F-4D97-AF65-F5344CB8AC3E}">
        <p14:creationId xmlns:p14="http://schemas.microsoft.com/office/powerpoint/2010/main" val="288229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Studying Databases?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Data is </a:t>
            </a:r>
            <a:r>
              <a:rPr lang="en-US" sz="2400" i="1" dirty="0"/>
              <a:t>everywhere</a:t>
            </a:r>
            <a:r>
              <a:rPr lang="en-US" sz="2400" dirty="0"/>
              <a:t> and is </a:t>
            </a:r>
            <a:r>
              <a:rPr lang="en-US" sz="2400" i="1" dirty="0"/>
              <a:t>critical</a:t>
            </a:r>
            <a:r>
              <a:rPr lang="en-US" sz="2400" dirty="0"/>
              <a:t> to our lives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Data need to be recorded, maintained, accessed and manipulated </a:t>
            </a:r>
            <a:r>
              <a:rPr lang="en-US" sz="2400" i="1" dirty="0"/>
              <a:t>correctly</a:t>
            </a:r>
            <a:r>
              <a:rPr lang="en-US" sz="2400" dirty="0"/>
              <a:t>, </a:t>
            </a:r>
            <a:r>
              <a:rPr lang="en-US" sz="2400" i="1" dirty="0"/>
              <a:t>securely</a:t>
            </a:r>
            <a:r>
              <a:rPr lang="en-US" sz="2400" dirty="0"/>
              <a:t>, </a:t>
            </a:r>
            <a:r>
              <a:rPr lang="en-US" sz="2400" i="1" dirty="0"/>
              <a:t>efficiently</a:t>
            </a:r>
            <a:r>
              <a:rPr lang="en-US" sz="2400" dirty="0"/>
              <a:t> and </a:t>
            </a:r>
            <a:r>
              <a:rPr lang="en-US" sz="2400" i="1" dirty="0"/>
              <a:t>effectively</a:t>
            </a:r>
            <a:r>
              <a:rPr lang="en-US" sz="2400" dirty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At the “low end”: scramble to web-scale (a mess!)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At the “high end”: scientific applications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Database management systems (DBMSs) are indispensable software for achieving such goals</a:t>
            </a:r>
          </a:p>
          <a:p>
            <a:pPr>
              <a:buFont typeface="Wingdings" pitchFamily="2" charset="2"/>
              <a:buChar char="§"/>
            </a:pP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The principles and practices of DBMSs are now an integral part of computer science curricula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They encompass OS, languages, theory, AI,  multimedia, and logic, among others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9600" y="6099678"/>
            <a:ext cx="7848600" cy="69850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As such, the study of database systems can prove to be richly rewarding in more ways than one!</a:t>
            </a:r>
          </a:p>
        </p:txBody>
      </p:sp>
    </p:spTree>
    <p:extLst>
      <p:ext uri="{BB962C8B-B14F-4D97-AF65-F5344CB8AC3E}">
        <p14:creationId xmlns:p14="http://schemas.microsoft.com/office/powerpoint/2010/main" val="277182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 dirty="0">
                <a:effectLst/>
              </a:rPr>
              <a:t>Purpose of Database Systems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1074198" y="1851328"/>
            <a:ext cx="7315199" cy="3988640"/>
          </a:xfrm>
        </p:spPr>
        <p:txBody>
          <a:bodyPr/>
          <a:lstStyle/>
          <a:p>
            <a:r>
              <a:rPr lang="en-US" altLang="en-US" sz="1700" dirty="0"/>
              <a:t>Data redundancy and inconsistency: data is stored  in multiple file formats resulting induplication of information in different files</a:t>
            </a:r>
          </a:p>
          <a:p>
            <a:r>
              <a:rPr lang="en-US" altLang="en-US" sz="1700" dirty="0"/>
              <a:t>Difficulty in accessing data </a:t>
            </a:r>
          </a:p>
          <a:p>
            <a:pPr lvl="1"/>
            <a:r>
              <a:rPr lang="en-US" altLang="en-US" sz="1700" dirty="0"/>
              <a:t>Need to write a new program to carry out each new task</a:t>
            </a:r>
          </a:p>
          <a:p>
            <a:r>
              <a:rPr lang="en-US" altLang="en-US" sz="1700" dirty="0"/>
              <a:t>Data isolation </a:t>
            </a:r>
          </a:p>
          <a:p>
            <a:pPr lvl="1"/>
            <a:r>
              <a:rPr lang="en-US" altLang="en-US" sz="1700" dirty="0"/>
              <a:t>Multiple files and formats</a:t>
            </a:r>
          </a:p>
          <a:p>
            <a:r>
              <a:rPr lang="en-US" altLang="en-US" sz="1700" dirty="0"/>
              <a:t>Integrity problems</a:t>
            </a:r>
          </a:p>
          <a:p>
            <a:pPr lvl="1"/>
            <a:r>
              <a:rPr lang="en-US" altLang="en-US" sz="1700" dirty="0"/>
              <a:t>Integrity constraints  (e.g., account balance &gt; 0) become </a:t>
            </a:r>
            <a:r>
              <a:rPr lang="ja-JP" altLang="en-US" sz="1700" dirty="0"/>
              <a:t>“</a:t>
            </a:r>
            <a:r>
              <a:rPr lang="en-US" altLang="ja-JP" sz="1700" dirty="0"/>
              <a:t>buried</a:t>
            </a:r>
            <a:r>
              <a:rPr lang="ja-JP" altLang="en-US" sz="1700" dirty="0"/>
              <a:t>”</a:t>
            </a:r>
            <a:r>
              <a:rPr lang="en-US" altLang="ja-JP" sz="1700" dirty="0"/>
              <a:t> in program code rather than being stated explicitly</a:t>
            </a:r>
          </a:p>
          <a:p>
            <a:pPr lvl="1"/>
            <a:r>
              <a:rPr lang="en-US" altLang="en-US" sz="1700" dirty="0"/>
              <a:t>Hard to add new constraints or change existing 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349" y="1142251"/>
            <a:ext cx="76210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700" dirty="0">
                <a:latin typeface="+mn-lt"/>
                <a:cs typeface="ＭＳ Ｐゴシック" charset="0"/>
              </a:rPr>
              <a:t>In the early days, database applications were built directly on top of file systems, which leads to:</a:t>
            </a:r>
          </a:p>
        </p:txBody>
      </p:sp>
    </p:spTree>
    <p:extLst>
      <p:ext uri="{BB962C8B-B14F-4D97-AF65-F5344CB8AC3E}">
        <p14:creationId xmlns:p14="http://schemas.microsoft.com/office/powerpoint/2010/main" val="145602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5148</TotalTime>
  <Words>4284</Words>
  <Application>Microsoft Office PowerPoint</Application>
  <PresentationFormat>On-screen Show (4:3)</PresentationFormat>
  <Paragraphs>948</Paragraphs>
  <Slides>63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ＭＳ Ｐゴシック</vt:lpstr>
      <vt:lpstr>Arial</vt:lpstr>
      <vt:lpstr>Arial Black</vt:lpstr>
      <vt:lpstr>Book Antiqua</vt:lpstr>
      <vt:lpstr>Calibri</vt:lpstr>
      <vt:lpstr>Garamond</vt:lpstr>
      <vt:lpstr>Nikosh</vt:lpstr>
      <vt:lpstr>Tahoma</vt:lpstr>
      <vt:lpstr>Times New Roman</vt:lpstr>
      <vt:lpstr>Wingdings</vt:lpstr>
      <vt:lpstr>Office Theme</vt:lpstr>
      <vt:lpstr>On the Verge of A Disruptive Century: Breakthroughs</vt:lpstr>
      <vt:lpstr>A Common Theme is Data</vt:lpstr>
      <vt:lpstr>We Live in a World of Data</vt:lpstr>
      <vt:lpstr>Data and Big Data</vt:lpstr>
      <vt:lpstr>What Do We Do With Data and Big Data?</vt:lpstr>
      <vt:lpstr>Using Diverse Interfaces &amp; Devices</vt:lpstr>
      <vt:lpstr>Data is Becoming Critical to Our Lives</vt:lpstr>
      <vt:lpstr>Why Studying Databases?</vt:lpstr>
      <vt:lpstr>Purpose of Database Systems</vt:lpstr>
      <vt:lpstr>Purpose of Database Systems (Cont.)</vt:lpstr>
      <vt:lpstr>Database Applications Examples</vt:lpstr>
      <vt:lpstr>Database Applications Examples (Cont.)</vt:lpstr>
      <vt:lpstr>Course Objectives</vt:lpstr>
      <vt:lpstr>A bit of History</vt:lpstr>
      <vt:lpstr>File Processing System</vt:lpstr>
      <vt:lpstr>File Processing Systems</vt:lpstr>
      <vt:lpstr>File Processing Systems</vt:lpstr>
      <vt:lpstr>Files Based Processing</vt:lpstr>
      <vt:lpstr>Disadvantages of File Processing</vt:lpstr>
      <vt:lpstr>Disadvantages of File Processing</vt:lpstr>
      <vt:lpstr>Problems with Data Dependency</vt:lpstr>
      <vt:lpstr>Problems with Data Redundancy</vt:lpstr>
      <vt:lpstr>SOLUTION:  The DATABASE Approach</vt:lpstr>
      <vt:lpstr>PowerPoint Presentation</vt:lpstr>
      <vt:lpstr>The concept of a shared organizational database</vt:lpstr>
      <vt:lpstr>A Motivating Scenario</vt:lpstr>
      <vt:lpstr>Managing Data using File Systems</vt:lpstr>
      <vt:lpstr>List of Topics</vt:lpstr>
      <vt:lpstr>Learning Outcomes</vt:lpstr>
      <vt:lpstr>Learning Outcomes</vt:lpstr>
      <vt:lpstr>Teaching Methods, Assignments  and Projects</vt:lpstr>
      <vt:lpstr>Data Base Management Systems</vt:lpstr>
      <vt:lpstr>Database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Definitions</vt:lpstr>
      <vt:lpstr>Definitions of Database</vt:lpstr>
      <vt:lpstr>Definitions</vt:lpstr>
      <vt:lpstr>Data Models</vt:lpstr>
      <vt:lpstr>The Relational Model</vt:lpstr>
      <vt:lpstr>The Relational Model: An Example</vt:lpstr>
      <vt:lpstr>Levels of Abstraction</vt:lpstr>
      <vt:lpstr>Views</vt:lpstr>
      <vt:lpstr>Iterating: Data Independence</vt:lpstr>
      <vt:lpstr>Queries in a DBMS</vt:lpstr>
      <vt:lpstr>Concurrent Execution and Transactions</vt:lpstr>
      <vt:lpstr>Ensuring Atomicity</vt:lpstr>
      <vt:lpstr>The Architecture of a Relational DBMS</vt:lpstr>
      <vt:lpstr>People Who Work With Databases</vt:lpstr>
      <vt:lpstr>The Architecture of a Relational DBMS</vt:lpstr>
      <vt:lpstr>What are we still working on?</vt:lpstr>
      <vt:lpstr>In Industry</vt:lpstr>
      <vt:lpstr>In Science – Turing Awardees</vt:lpstr>
      <vt:lpstr>The Grand Challenges of Data Management</vt:lpstr>
      <vt:lpstr>PowerPoint Presentation</vt:lpstr>
      <vt:lpstr>Summary</vt:lpstr>
      <vt:lpstr>Summary</vt:lpstr>
    </vt:vector>
  </TitlesOfParts>
  <Company>Carnegie Mellon University in Qatar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Dania Abed Rabbou</dc:creator>
  <cp:lastModifiedBy>Prosenjit mondol</cp:lastModifiedBy>
  <cp:revision>405</cp:revision>
  <dcterms:created xsi:type="dcterms:W3CDTF">2013-11-24T06:45:02Z</dcterms:created>
  <dcterms:modified xsi:type="dcterms:W3CDTF">2024-11-28T13:29:28Z</dcterms:modified>
</cp:coreProperties>
</file>